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1" r:id="rId3"/>
    <p:sldMasterId id="2147483703" r:id="rId4"/>
  </p:sldMasterIdLst>
  <p:notesMasterIdLst>
    <p:notesMasterId r:id="rId75"/>
  </p:notesMasterIdLst>
  <p:sldIdLst>
    <p:sldId id="256" r:id="rId5"/>
    <p:sldId id="257" r:id="rId6"/>
    <p:sldId id="258" r:id="rId7"/>
    <p:sldId id="348" r:id="rId8"/>
    <p:sldId id="259" r:id="rId9"/>
    <p:sldId id="295" r:id="rId10"/>
    <p:sldId id="260" r:id="rId11"/>
    <p:sldId id="261" r:id="rId12"/>
    <p:sldId id="274" r:id="rId13"/>
    <p:sldId id="264" r:id="rId14"/>
    <p:sldId id="276" r:id="rId15"/>
    <p:sldId id="266" r:id="rId16"/>
    <p:sldId id="320" r:id="rId17"/>
    <p:sldId id="330" r:id="rId18"/>
    <p:sldId id="332" r:id="rId19"/>
    <p:sldId id="333" r:id="rId20"/>
    <p:sldId id="334" r:id="rId21"/>
    <p:sldId id="278" r:id="rId22"/>
    <p:sldId id="277" r:id="rId23"/>
    <p:sldId id="296" r:id="rId24"/>
    <p:sldId id="297" r:id="rId25"/>
    <p:sldId id="298" r:id="rId26"/>
    <p:sldId id="299" r:id="rId27"/>
    <p:sldId id="300" r:id="rId28"/>
    <p:sldId id="301" r:id="rId29"/>
    <p:sldId id="302" r:id="rId30"/>
    <p:sldId id="267" r:id="rId31"/>
    <p:sldId id="280" r:id="rId32"/>
    <p:sldId id="268" r:id="rId33"/>
    <p:sldId id="282" r:id="rId34"/>
    <p:sldId id="269" r:id="rId35"/>
    <p:sldId id="335" r:id="rId36"/>
    <p:sldId id="336" r:id="rId37"/>
    <p:sldId id="337" r:id="rId38"/>
    <p:sldId id="338" r:id="rId39"/>
    <p:sldId id="339" r:id="rId40"/>
    <p:sldId id="340" r:id="rId41"/>
    <p:sldId id="341" r:id="rId42"/>
    <p:sldId id="284" r:id="rId43"/>
    <p:sldId id="270" r:id="rId44"/>
    <p:sldId id="342" r:id="rId45"/>
    <p:sldId id="343" r:id="rId46"/>
    <p:sldId id="344" r:id="rId47"/>
    <p:sldId id="345" r:id="rId48"/>
    <p:sldId id="346" r:id="rId49"/>
    <p:sldId id="347" r:id="rId50"/>
    <p:sldId id="286" r:id="rId51"/>
    <p:sldId id="271" r:id="rId52"/>
    <p:sldId id="272" r:id="rId53"/>
    <p:sldId id="303" r:id="rId54"/>
    <p:sldId id="304" r:id="rId55"/>
    <p:sldId id="305" r:id="rId56"/>
    <p:sldId id="306" r:id="rId57"/>
    <p:sldId id="307" r:id="rId58"/>
    <p:sldId id="308" r:id="rId59"/>
    <p:sldId id="309" r:id="rId60"/>
    <p:sldId id="263" r:id="rId61"/>
    <p:sldId id="310" r:id="rId62"/>
    <p:sldId id="265" r:id="rId63"/>
    <p:sldId id="311" r:id="rId64"/>
    <p:sldId id="312" r:id="rId65"/>
    <p:sldId id="313" r:id="rId66"/>
    <p:sldId id="314" r:id="rId67"/>
    <p:sldId id="315" r:id="rId68"/>
    <p:sldId id="350" r:id="rId69"/>
    <p:sldId id="351" r:id="rId70"/>
    <p:sldId id="290" r:id="rId71"/>
    <p:sldId id="273" r:id="rId72"/>
    <p:sldId id="292" r:id="rId73"/>
    <p:sldId id="291"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p:restoredTop sz="94674"/>
  </p:normalViewPr>
  <p:slideViewPr>
    <p:cSldViewPr snapToGrid="0">
      <p:cViewPr varScale="1">
        <p:scale>
          <a:sx n="124" d="100"/>
          <a:sy n="124" d="100"/>
        </p:scale>
        <p:origin x="8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28BC3-4FD7-1645-BE45-49239362ED6B}" type="datetimeFigureOut">
              <a:rPr lang="en-US" smtClean="0"/>
              <a:t>3/7/21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3F61A-B480-E740-8374-08E49C9B9AAA}" type="slidenum">
              <a:rPr lang="en-US" smtClean="0"/>
              <a:t>‹#›</a:t>
            </a:fld>
            <a:endParaRPr lang="en-US"/>
          </a:p>
        </p:txBody>
      </p:sp>
    </p:spTree>
    <p:extLst>
      <p:ext uri="{BB962C8B-B14F-4D97-AF65-F5344CB8AC3E}">
        <p14:creationId xmlns:p14="http://schemas.microsoft.com/office/powerpoint/2010/main" val="88946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0" dirty="0">
                <a:solidFill>
                  <a:srgbClr val="000000"/>
                </a:solidFill>
                <a:effectLst/>
                <a:latin typeface="Times New Roman" panose="02020603050405020304" pitchFamily="18" charset="0"/>
              </a:rPr>
              <a:t>Want to overcome the effects the Coronavirus has had on your club and finish the year strong?! This session will provide ideas that will help participants develop a wellness plan for a healthier club. Focusing on retention, recruitment and branding, you’ll hear ideas to re-engage current members, grow membership and increase visibility for the Kiwanis name in your community.</a:t>
            </a:r>
          </a:p>
          <a:p>
            <a:pPr fontAlgn="base"/>
            <a:r>
              <a:rPr lang="en-US" sz="1800" b="0" i="0" dirty="0" err="1">
                <a:solidFill>
                  <a:srgbClr val="000000"/>
                </a:solidFill>
                <a:effectLst/>
                <a:latin typeface="Times New Roman" panose="02020603050405020304" pitchFamily="18" charset="0"/>
              </a:rPr>
              <a:t>caren</a:t>
            </a:r>
            <a:endParaRPr lang="en-US" sz="1800"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13</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4739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1d3fc8b0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c1d3fc8b0b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2661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c1d3fc8b0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c1d3fc8b0b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77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1d3fc8b0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c1d3fc8b0b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6554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2a6bea4c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c2a6bea4c0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7246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2a6bea4c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c2a6bea4c0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6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2a6bea4c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c2a6bea4c0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32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c2a6bea4c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c2a6bea4c0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15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2a6bea4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c2a6bea4c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07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2ea4e2da3_0_0: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100%, Close, God Bless the Child, Prayer (The), 9-5, How Does a Moment Last Forever, Rainbow Connection, Amazing Grace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I Still believe, River, Believe in Yourself, Lean on Me, Somewhere out There, Bridge Over Troubled Water, Living Proof</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Stand by Me, Caravan of Love, Love's in Need of Love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This is where I sleep</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Don't Worry Be Happy</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Loyal, Brave &amp; True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Tomorrow</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Everybody Hurts</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Man in the Mirror</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Unforgettable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Fiddler</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Mercy Said No</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We are the World</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From a Distance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One Moment in Time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What Friends Are For</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Give Love on Christmas Day</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Overcomer</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ru-RU" sz="900">
                <a:solidFill>
                  <a:srgbClr val="000000"/>
                </a:solidFill>
                <a:latin typeface="Arial"/>
                <a:ea typeface="Arial"/>
                <a:cs typeface="Arial"/>
                <a:sym typeface="Arial"/>
              </a:rPr>
              <a:t>Won't You be my neighbor</a:t>
            </a:r>
            <a:endParaRPr sz="900">
              <a:solidFill>
                <a:srgbClr val="000000"/>
              </a:solidFill>
              <a:latin typeface="Arial"/>
              <a:ea typeface="Arial"/>
              <a:cs typeface="Arial"/>
              <a:sym typeface="Arial"/>
            </a:endParaRPr>
          </a:p>
          <a:p>
            <a:pPr marL="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71" name="Google Shape;171;gc2ea4e2da3_0_0:notes"/>
          <p:cNvSpPr>
            <a:spLocks noGrp="1" noRot="1" noChangeAspect="1"/>
          </p:cNvSpPr>
          <p:nvPr>
            <p:ph type="sldImg" idx="2"/>
          </p:nvPr>
        </p:nvSpPr>
        <p:spPr>
          <a:xfrm>
            <a:off x="1178719"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38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800" dirty="0">
                <a:effectLst/>
              </a:rPr>
              <a:t>There is no take these two pills and call me in the morning fix.  We are doing Kiwanis business differently and while it might be "a hard pill to swallow" for some, we have to adapt to the new normal.</a:t>
            </a:r>
          </a:p>
          <a:p>
            <a:pPr fontAlgn="base"/>
            <a:endParaRPr lang="en-US" sz="2800" dirty="0">
              <a:effectLst/>
            </a:endParaRPr>
          </a:p>
          <a:p>
            <a:pPr fontAlgn="base"/>
            <a:r>
              <a:rPr lang="en-US" sz="2800" dirty="0">
                <a:effectLst/>
              </a:rPr>
              <a:t>We hope you find this workshop practical and also </a:t>
            </a:r>
            <a:r>
              <a:rPr lang="en-US" sz="2800" dirty="0" err="1">
                <a:effectLst/>
              </a:rPr>
              <a:t>humerous</a:t>
            </a:r>
            <a:r>
              <a:rPr lang="en-US" sz="2800" dirty="0">
                <a:effectLst/>
              </a:rPr>
              <a:t> </a:t>
            </a:r>
          </a:p>
          <a:p>
            <a:r>
              <a:rPr lang="en-US" sz="2800" dirty="0" err="1">
                <a:effectLst/>
              </a:rPr>
              <a:t>emily</a:t>
            </a:r>
            <a:br>
              <a:rPr lang="en-US" sz="2800" dirty="0">
                <a:effectLst/>
              </a:rPr>
            </a:br>
            <a:endParaRPr lang="en-US" sz="1800" dirty="0"/>
          </a:p>
          <a:p>
            <a:endParaRPr lang="en-US" sz="1800" dirty="0"/>
          </a:p>
          <a:p>
            <a:endParaRPr lang="en-US" sz="1800"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14</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672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reach out to the wrong person for a diagnosis or remedy for what ails your club.  The two of us are on call to take your call!  Thanks for joining us today</a:t>
            </a:r>
          </a:p>
          <a:p>
            <a:r>
              <a:rPr lang="en-US" dirty="0" err="1"/>
              <a:t>caren</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17</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658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 name="Google Shape;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28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392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1d3fc8b0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gc1d3fc8b0b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9754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1d3fc8b0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gc1d3fc8b0b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71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1d3fc8b0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gc1d3fc8b0b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9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2a6bea4c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gc2a6bea4c0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119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5D936CD-2A46-4A85-87C0-27B5CE14FD81}" type="datetimeFigureOut">
              <a:rPr lang="en-US" smtClean="0"/>
              <a:t>3/7/21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55675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355288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382159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261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393912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5D936CD-2A46-4A85-87C0-27B5CE14FD81}" type="datetimeFigureOut">
              <a:rPr lang="en-US" smtClean="0"/>
              <a:t>3/7/21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1905128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5D936CD-2A46-4A85-87C0-27B5CE14FD81}" type="datetimeFigureOut">
              <a:rPr lang="en-US" smtClean="0"/>
              <a:t>3/7/21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1718341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D936CD-2A46-4A85-87C0-27B5CE14FD81}" type="datetimeFigureOut">
              <a:rPr lang="en-US" smtClean="0"/>
              <a:t>3/7/21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393563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D936CD-2A46-4A85-87C0-27B5CE14FD81}" type="datetimeFigureOut">
              <a:rPr lang="en-US" smtClean="0"/>
              <a:t>3/7/21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2094352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0484" y="5157788"/>
            <a:ext cx="8303683" cy="11096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 name="Google Shape;10;p2"/>
          <p:cNvSpPr txBox="1">
            <a:spLocks noGrp="1"/>
          </p:cNvSpPr>
          <p:nvPr>
            <p:ph type="subTitle" idx="1"/>
          </p:nvPr>
        </p:nvSpPr>
        <p:spPr>
          <a:xfrm>
            <a:off x="480484" y="5972176"/>
            <a:ext cx="8303683" cy="696913"/>
          </a:xfrm>
          <a:prstGeom prst="rect">
            <a:avLst/>
          </a:prstGeom>
          <a:noFill/>
          <a:ln>
            <a:noFill/>
          </a:ln>
        </p:spPr>
        <p:txBody>
          <a:bodyPr spcFirstLastPara="1" wrap="square" lIns="91425" tIns="45700" rIns="91425" bIns="45700" anchor="t" anchorCtr="0">
            <a:noAutofit/>
          </a:bodyPr>
          <a:lstStyle>
            <a:lvl1pPr lvl="0" algn="l">
              <a:spcBef>
                <a:spcPts val="400"/>
              </a:spcBef>
              <a:spcAft>
                <a:spcPts val="0"/>
              </a:spcAft>
              <a:buClr>
                <a:schemeClr val="lt1"/>
              </a:buClr>
              <a:buSzPts val="2000"/>
              <a:buFont typeface="Arial"/>
              <a:buNone/>
              <a:defRPr sz="2000" b="1">
                <a:solidFill>
                  <a:schemeClr val="lt1"/>
                </a:solidFill>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906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88017" y="333375"/>
            <a:ext cx="8737600" cy="6492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
          <p:cNvSpPr txBox="1">
            <a:spLocks noGrp="1"/>
          </p:cNvSpPr>
          <p:nvPr>
            <p:ph type="body" idx="1"/>
          </p:nvPr>
        </p:nvSpPr>
        <p:spPr>
          <a:xfrm>
            <a:off x="1488018" y="1700213"/>
            <a:ext cx="10191749" cy="43926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05936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D936CD-2A46-4A85-87C0-27B5CE14FD81}" type="datetimeFigureOut">
              <a:rPr lang="en-US" smtClean="0"/>
              <a:t>3/7/21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172479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Tree>
    <p:extLst>
      <p:ext uri="{BB962C8B-B14F-4D97-AF65-F5344CB8AC3E}">
        <p14:creationId xmlns:p14="http://schemas.microsoft.com/office/powerpoint/2010/main" val="1239578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1488017" y="333375"/>
            <a:ext cx="8737600" cy="6492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1488017" y="1700213"/>
            <a:ext cx="4993216" cy="439261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0" name="Google Shape;20;p5"/>
          <p:cNvSpPr txBox="1">
            <a:spLocks noGrp="1"/>
          </p:cNvSpPr>
          <p:nvPr>
            <p:ph type="body" idx="2"/>
          </p:nvPr>
        </p:nvSpPr>
        <p:spPr>
          <a:xfrm>
            <a:off x="6684434" y="1700213"/>
            <a:ext cx="4995333" cy="439261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311201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4" name="Google Shape;24;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5" name="Google Shape;25;p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6" name="Google Shape;26;p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2248994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1488017" y="333375"/>
            <a:ext cx="8737600" cy="6492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87312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2030213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3" name="Google Shape;33;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extLst>
      <p:ext uri="{BB962C8B-B14F-4D97-AF65-F5344CB8AC3E}">
        <p14:creationId xmlns:p14="http://schemas.microsoft.com/office/powerpoint/2010/main" val="4234217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7" name="Google Shape;37;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extLst>
      <p:ext uri="{BB962C8B-B14F-4D97-AF65-F5344CB8AC3E}">
        <p14:creationId xmlns:p14="http://schemas.microsoft.com/office/powerpoint/2010/main" val="1116539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1488017" y="333375"/>
            <a:ext cx="8737600" cy="6492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1"/>
          <p:cNvSpPr txBox="1">
            <a:spLocks noGrp="1"/>
          </p:cNvSpPr>
          <p:nvPr>
            <p:ph type="body" idx="1"/>
          </p:nvPr>
        </p:nvSpPr>
        <p:spPr>
          <a:xfrm rot="5400000">
            <a:off x="4387586" y="-1199356"/>
            <a:ext cx="4392612" cy="1019174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17110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rot="5400000">
            <a:off x="7526867" y="1939926"/>
            <a:ext cx="5759450" cy="25463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body" idx="1"/>
          </p:nvPr>
        </p:nvSpPr>
        <p:spPr>
          <a:xfrm rot="5400000">
            <a:off x="2329392" y="-508000"/>
            <a:ext cx="5759450" cy="7442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98386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Block">
  <p:cSld name="1_Content Block">
    <p:spTree>
      <p:nvGrpSpPr>
        <p:cNvPr id="1" name="Shape 44"/>
        <p:cNvGrpSpPr/>
        <p:nvPr/>
      </p:nvGrpSpPr>
      <p:grpSpPr>
        <a:xfrm>
          <a:off x="0" y="0"/>
          <a:ext cx="0" cy="0"/>
          <a:chOff x="0" y="0"/>
          <a:chExt cx="0" cy="0"/>
        </a:xfrm>
      </p:grpSpPr>
      <p:pic>
        <p:nvPicPr>
          <p:cNvPr id="45" name="Google Shape;45;p13"/>
          <p:cNvPicPr preferRelativeResize="0"/>
          <p:nvPr/>
        </p:nvPicPr>
        <p:blipFill rotWithShape="1">
          <a:blip r:embed="rId2">
            <a:alphaModFix/>
          </a:blip>
          <a:srcRect/>
          <a:stretch/>
        </p:blipFill>
        <p:spPr>
          <a:xfrm>
            <a:off x="0" y="-18569"/>
            <a:ext cx="12192000" cy="1245419"/>
          </a:xfrm>
          <a:prstGeom prst="rect">
            <a:avLst/>
          </a:prstGeom>
          <a:noFill/>
          <a:ln>
            <a:noFill/>
          </a:ln>
        </p:spPr>
      </p:pic>
      <p:sp>
        <p:nvSpPr>
          <p:cNvPr id="46" name="Google Shape;46;p13"/>
          <p:cNvSpPr txBox="1">
            <a:spLocks noGrp="1"/>
          </p:cNvSpPr>
          <p:nvPr>
            <p:ph type="body" idx="1"/>
          </p:nvPr>
        </p:nvSpPr>
        <p:spPr>
          <a:xfrm>
            <a:off x="711201" y="1752601"/>
            <a:ext cx="10871200" cy="4373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40"/>
              </a:spcBef>
              <a:spcAft>
                <a:spcPts val="0"/>
              </a:spcAft>
              <a:buClr>
                <a:srgbClr val="003974"/>
              </a:buClr>
              <a:buSzPts val="2800"/>
              <a:buFont typeface="Arial"/>
              <a:buNone/>
              <a:defRPr sz="2800" b="0" i="0" u="none" strike="noStrike" cap="none">
                <a:solidFill>
                  <a:schemeClr val="dk1"/>
                </a:solidFill>
                <a:latin typeface="Arial"/>
                <a:ea typeface="Arial"/>
                <a:cs typeface="Arial"/>
                <a:sym typeface="Arial"/>
              </a:defRPr>
            </a:lvl1pPr>
            <a:lvl2pPr marL="914400" marR="0" lvl="1" indent="-361950" algn="l" rtl="0">
              <a:lnSpc>
                <a:spcPct val="100000"/>
              </a:lnSpc>
              <a:spcBef>
                <a:spcPts val="560"/>
              </a:spcBef>
              <a:spcAft>
                <a:spcPts val="0"/>
              </a:spcAft>
              <a:buClr>
                <a:srgbClr val="003974"/>
              </a:buClr>
              <a:buSzPts val="21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rgbClr val="003974"/>
              </a:buClr>
              <a:buSzPts val="2400"/>
              <a:buFont typeface="Noto Sans Symbols"/>
              <a:buChar char="•"/>
              <a:defRPr sz="24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400"/>
              </a:spcBef>
              <a:spcAft>
                <a:spcPts val="0"/>
              </a:spcAft>
              <a:buClr>
                <a:srgbClr val="003974"/>
              </a:buClr>
              <a:buSzPts val="1500"/>
              <a:buFont typeface="Courier New"/>
              <a:buChar char="o"/>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rgbClr val="003974"/>
              </a:buClr>
              <a:buSzPts val="2000"/>
              <a:buFont typeface="Calibri"/>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13"/>
          <p:cNvSpPr txBox="1">
            <a:spLocks noGrp="1"/>
          </p:cNvSpPr>
          <p:nvPr>
            <p:ph type="title"/>
          </p:nvPr>
        </p:nvSpPr>
        <p:spPr>
          <a:xfrm>
            <a:off x="1828800" y="381000"/>
            <a:ext cx="9448800" cy="846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4400"/>
              <a:buFont typeface="Times New Roman"/>
              <a:buNone/>
              <a:defRPr sz="4400" b="1" i="0" u="none" strike="noStrike" cap="none">
                <a:solidFill>
                  <a:schemeClr val="lt1"/>
                </a:solidFill>
                <a:latin typeface="Arial"/>
                <a:ea typeface="Arial"/>
                <a:cs typeface="Arial"/>
                <a:sym typeface="Arial"/>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Tree>
    <p:extLst>
      <p:ext uri="{BB962C8B-B14F-4D97-AF65-F5344CB8AC3E}">
        <p14:creationId xmlns:p14="http://schemas.microsoft.com/office/powerpoint/2010/main" val="310175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D936CD-2A46-4A85-87C0-27B5CE14FD81}" type="datetimeFigureOut">
              <a:rPr lang="en-US" smtClean="0"/>
              <a:t>3/7/21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2460903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07A4A-2F7F-3041-BF55-3DA172D47D7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8331200" y="3022600"/>
            <a:ext cx="4572000" cy="4469131"/>
          </a:xfrm>
          <a:prstGeom prst="rect">
            <a:avLst/>
          </a:prstGeom>
          <a:effectLst/>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7" name="Shape 22">
            <a:extLst>
              <a:ext uri="{FF2B5EF4-FFF2-40B4-BE49-F238E27FC236}">
                <a16:creationId xmlns:a16="http://schemas.microsoft.com/office/drawing/2014/main" id="{18173B0D-FB1C-5948-AA9B-D3601BF57A5D}"/>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704876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2159548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9651A24-D784-7549-AD2D-F1E5782159CA}"/>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609585"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7D83548A-2D8E-184A-8681-F64729DE6225}"/>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263687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userDrawn="1"/>
        </p:nvSpPr>
        <p:spPr>
          <a:xfrm rot="16200000">
            <a:off x="6210300" y="571500"/>
            <a:ext cx="685800" cy="114808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7AA5D9E3-9500-6640-933D-6757DC8810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658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2BF3A365-AE5F-0541-9111-37CE8E226017}"/>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844CA1DF-C4D2-C04C-ABD6-2CAEFF071951}"/>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2672863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userDrawn="1"/>
        </p:nvSpPr>
        <p:spPr>
          <a:xfrm rot="16200000">
            <a:off x="6210300" y="571500"/>
            <a:ext cx="685800" cy="114808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7AA5D9E3-9500-6640-933D-6757DC8810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658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FF9246E-D276-6247-A095-98112DF2B0AE}"/>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9A6626D5-05DE-BB42-AA61-7B6188226B33}"/>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236082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406400" y="381000"/>
            <a:ext cx="11379200" cy="6096000"/>
          </a:xfrm>
          <a:prstGeom prst="rect">
            <a:avLst/>
          </a:prstGeom>
          <a:noFill/>
          <a:ln w="127000">
            <a:solidFill>
              <a:srgbClr val="B4975A">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43114951-AB7B-8D49-9C3F-9D91CD721532}"/>
              </a:ext>
            </a:extLst>
          </p:cNvPr>
          <p:cNvSpPr txBox="1">
            <a:spLocks noGrp="1"/>
          </p:cNvSpPr>
          <p:nvPr>
            <p:ph type="body" idx="1"/>
          </p:nvPr>
        </p:nvSpPr>
        <p:spPr>
          <a:xfrm>
            <a:off x="812802" y="2090740"/>
            <a:ext cx="10566399" cy="3598861"/>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8" name="Shape 24">
            <a:extLst>
              <a:ext uri="{FF2B5EF4-FFF2-40B4-BE49-F238E27FC236}">
                <a16:creationId xmlns:a16="http://schemas.microsoft.com/office/drawing/2014/main" id="{4115C3AB-4D25-184C-8876-C57310EF6B61}"/>
              </a:ext>
            </a:extLst>
          </p:cNvPr>
          <p:cNvSpPr txBox="1">
            <a:spLocks noGrp="1"/>
          </p:cNvSpPr>
          <p:nvPr>
            <p:ph type="title"/>
          </p:nvPr>
        </p:nvSpPr>
        <p:spPr>
          <a:xfrm>
            <a:off x="812800" y="787401"/>
            <a:ext cx="105664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576420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406400" y="381000"/>
            <a:ext cx="11379200" cy="6096000"/>
          </a:xfrm>
          <a:prstGeom prst="rect">
            <a:avLst/>
          </a:prstGeom>
          <a:noFill/>
          <a:ln w="127000">
            <a:solidFill>
              <a:srgbClr val="B4975A">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01AD338B-0960-AB4B-90E3-08619A4DE4D1}"/>
              </a:ext>
            </a:extLst>
          </p:cNvPr>
          <p:cNvSpPr txBox="1">
            <a:spLocks noGrp="1"/>
          </p:cNvSpPr>
          <p:nvPr>
            <p:ph type="body" idx="1"/>
          </p:nvPr>
        </p:nvSpPr>
        <p:spPr>
          <a:xfrm>
            <a:off x="812800" y="2090740"/>
            <a:ext cx="10566403" cy="3598861"/>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5174482E-872D-494B-93CA-184ABF48B2BA}"/>
              </a:ext>
            </a:extLst>
          </p:cNvPr>
          <p:cNvSpPr txBox="1">
            <a:spLocks noGrp="1"/>
          </p:cNvSpPr>
          <p:nvPr>
            <p:ph type="title"/>
          </p:nvPr>
        </p:nvSpPr>
        <p:spPr>
          <a:xfrm>
            <a:off x="812799" y="787401"/>
            <a:ext cx="10566403"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2734562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406400" y="0"/>
            <a:ext cx="406400" cy="61722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panose="020B0604020202020204" pitchFamily="34" charset="0"/>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787331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406400" y="0"/>
            <a:ext cx="406400" cy="61722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880511"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1489204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ntent Block">
    <p:spTree>
      <p:nvGrpSpPr>
        <p:cNvPr id="1" name=""/>
        <p:cNvGrpSpPr/>
        <p:nvPr/>
      </p:nvGrpSpPr>
      <p:grpSpPr>
        <a:xfrm>
          <a:off x="0" y="0"/>
          <a:ext cx="0" cy="0"/>
          <a:chOff x="0" y="0"/>
          <a:chExt cx="0" cy="0"/>
        </a:xfrm>
      </p:grpSpPr>
      <p:sp>
        <p:nvSpPr>
          <p:cNvPr id="8" name="Shape 22">
            <a:extLst>
              <a:ext uri="{FF2B5EF4-FFF2-40B4-BE49-F238E27FC236}">
                <a16:creationId xmlns:a16="http://schemas.microsoft.com/office/drawing/2014/main" id="{3FE8063A-3A0A-0F45-9E36-FDAC83DEE33F}"/>
              </a:ext>
            </a:extLst>
          </p:cNvPr>
          <p:cNvSpPr txBox="1">
            <a:spLocks noGrp="1"/>
          </p:cNvSpPr>
          <p:nvPr>
            <p:ph type="body" idx="1"/>
          </p:nvPr>
        </p:nvSpPr>
        <p:spPr>
          <a:xfrm>
            <a:off x="812800" y="1905001"/>
            <a:ext cx="10566403" cy="3784601"/>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9" name="Shape 24">
            <a:extLst>
              <a:ext uri="{FF2B5EF4-FFF2-40B4-BE49-F238E27FC236}">
                <a16:creationId xmlns:a16="http://schemas.microsoft.com/office/drawing/2014/main" id="{704E001E-CC00-2441-9903-6FCCB2A24360}"/>
              </a:ext>
            </a:extLst>
          </p:cNvPr>
          <p:cNvSpPr txBox="1">
            <a:spLocks noGrp="1"/>
          </p:cNvSpPr>
          <p:nvPr>
            <p:ph type="title"/>
          </p:nvPr>
        </p:nvSpPr>
        <p:spPr>
          <a:xfrm>
            <a:off x="812799" y="787401"/>
            <a:ext cx="10566403"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pic>
        <p:nvPicPr>
          <p:cNvPr id="16" name="Picture 15">
            <a:extLst>
              <a:ext uri="{FF2B5EF4-FFF2-40B4-BE49-F238E27FC236}">
                <a16:creationId xmlns:a16="http://schemas.microsoft.com/office/drawing/2014/main" id="{350586D6-FD24-EC4E-AF1C-05683FE4FC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248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1157622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Bullet Poin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946A6B-B377-DC49-929C-8D57347C4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hape 22">
            <a:extLst>
              <a:ext uri="{FF2B5EF4-FFF2-40B4-BE49-F238E27FC236}">
                <a16:creationId xmlns:a16="http://schemas.microsoft.com/office/drawing/2014/main" id="{C49A10D5-A2EC-504A-B738-F10B18D8CF00}"/>
              </a:ext>
            </a:extLst>
          </p:cNvPr>
          <p:cNvSpPr txBox="1">
            <a:spLocks noGrp="1"/>
          </p:cNvSpPr>
          <p:nvPr>
            <p:ph type="body" idx="1"/>
          </p:nvPr>
        </p:nvSpPr>
        <p:spPr>
          <a:xfrm>
            <a:off x="812800" y="1905001"/>
            <a:ext cx="10566403" cy="3784601"/>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B60C050D-D265-8F45-9230-21AFB17E361E}"/>
              </a:ext>
            </a:extLst>
          </p:cNvPr>
          <p:cNvSpPr txBox="1">
            <a:spLocks noGrp="1"/>
          </p:cNvSpPr>
          <p:nvPr>
            <p:ph type="title"/>
          </p:nvPr>
        </p:nvSpPr>
        <p:spPr>
          <a:xfrm>
            <a:off x="812799" y="787401"/>
            <a:ext cx="10566403"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553034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B595-F8AD-4D52-9D62-3EB34064D7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1D22E5-9E4B-462F-B73F-905F0FD8E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7F5F30-FEDC-4F39-8970-61CD7704321C}"/>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5" name="Footer Placeholder 4">
            <a:extLst>
              <a:ext uri="{FF2B5EF4-FFF2-40B4-BE49-F238E27FC236}">
                <a16:creationId xmlns:a16="http://schemas.microsoft.com/office/drawing/2014/main" id="{F6F61B58-325D-45AB-B731-3269FA188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0EA20-1A7A-4647-B32A-D517467BBBD8}"/>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1280147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C366-9214-4C9E-ADC3-92401FDD9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D07ED-950B-4138-9E6B-5E33C48BE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EE095-1367-48C1-884F-7CA624AED5D5}"/>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5" name="Footer Placeholder 4">
            <a:extLst>
              <a:ext uri="{FF2B5EF4-FFF2-40B4-BE49-F238E27FC236}">
                <a16:creationId xmlns:a16="http://schemas.microsoft.com/office/drawing/2014/main" id="{668A9FB7-156A-4D1F-AEB3-81945FD88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AA748-3026-45DA-B7A3-EC7B9A984990}"/>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228194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0A41-85D1-47E6-8F6C-4C730B5D2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0BC258-9BA8-4EDC-AAA3-5A199E018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9327B8-1173-4877-BD7E-B603D83DDCCE}"/>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5" name="Footer Placeholder 4">
            <a:extLst>
              <a:ext uri="{FF2B5EF4-FFF2-40B4-BE49-F238E27FC236}">
                <a16:creationId xmlns:a16="http://schemas.microsoft.com/office/drawing/2014/main" id="{53D551A3-92EF-4733-8369-23DAF6A05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CD8C7-6042-466B-82B9-239C8E76D1DC}"/>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820892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7236-5CFB-48D5-A8D1-F8FA7A00A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47B9F1-119D-4CAC-8FD3-8F7C062F4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B13F0-D583-4257-9822-6DF5F77D5B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E6D339-8426-4226-9BAE-6E2CD2B40530}"/>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6" name="Footer Placeholder 5">
            <a:extLst>
              <a:ext uri="{FF2B5EF4-FFF2-40B4-BE49-F238E27FC236}">
                <a16:creationId xmlns:a16="http://schemas.microsoft.com/office/drawing/2014/main" id="{1BF3238A-F60C-4D03-932C-9C2603A16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F5100-88D5-48C4-B776-1351F6712B5C}"/>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912787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9887-A841-429D-83E4-D3AFF15A3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BD6DAD-E838-4E2F-BC4D-64C3F5BC5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28DEE1-1E3D-4348-BB2A-FE20173653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F5460-95B3-4ED0-8A93-D0C25E554A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332B28-EE76-46C6-9948-9D67E835E7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43CD92-12F8-4166-AABA-A259368ADA45}"/>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8" name="Footer Placeholder 7">
            <a:extLst>
              <a:ext uri="{FF2B5EF4-FFF2-40B4-BE49-F238E27FC236}">
                <a16:creationId xmlns:a16="http://schemas.microsoft.com/office/drawing/2014/main" id="{CA84C97B-0092-40FC-8C96-AF6616D75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410525-B411-4F0A-88DC-CF420BBF9FA2}"/>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930825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9BDE-8E29-429E-B866-943BC9AE6A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CE514C-289E-4BC7-ACD5-43BB10AF909A}"/>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4" name="Footer Placeholder 3">
            <a:extLst>
              <a:ext uri="{FF2B5EF4-FFF2-40B4-BE49-F238E27FC236}">
                <a16:creationId xmlns:a16="http://schemas.microsoft.com/office/drawing/2014/main" id="{D0F0103C-F77E-4693-B2E5-7F249448AE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07635E-7B4F-4914-8F4B-CF9EA3BE43A0}"/>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943824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38121-D07C-4FAB-8108-A1C4E617F0A8}"/>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3" name="Footer Placeholder 2">
            <a:extLst>
              <a:ext uri="{FF2B5EF4-FFF2-40B4-BE49-F238E27FC236}">
                <a16:creationId xmlns:a16="http://schemas.microsoft.com/office/drawing/2014/main" id="{F932B89C-BA0F-474E-96A5-C60C8BD217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EFAC20-AAE3-4A9C-B834-2E8E30DEC3D9}"/>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346135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429A-5B26-4E68-9D13-C2C46AD13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4840A-7CBC-4B79-979F-65C487E248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C40462-E030-4775-BB21-957F7C535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BBFC6-6384-4471-BED0-C5742384FCC5}"/>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6" name="Footer Placeholder 5">
            <a:extLst>
              <a:ext uri="{FF2B5EF4-FFF2-40B4-BE49-F238E27FC236}">
                <a16:creationId xmlns:a16="http://schemas.microsoft.com/office/drawing/2014/main" id="{D7C0F0BB-07A2-4918-A589-4F0056437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C336D-B436-4763-922A-B15B84CD7B3A}"/>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222574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099B-B990-4D9E-ACC8-3C4A91EF8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E4ADA-FA50-44E6-83F4-01E862E62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899F7D-9D49-40FE-B017-1C2BCD17D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78D94-CAD8-40B6-AA88-04F9FE8DD28C}"/>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6" name="Footer Placeholder 5">
            <a:extLst>
              <a:ext uri="{FF2B5EF4-FFF2-40B4-BE49-F238E27FC236}">
                <a16:creationId xmlns:a16="http://schemas.microsoft.com/office/drawing/2014/main" id="{5F73F132-B511-4460-8945-9B9D25C68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7CF7E-BF41-4945-888A-F6BFEF928B96}"/>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42736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D936CD-2A46-4A85-87C0-27B5CE14FD81}" type="datetimeFigureOut">
              <a:rPr lang="en-US" smtClean="0"/>
              <a:t>3/7/21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1824312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BFE1-F737-4A45-8790-E1A5D604D8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B3311-E37B-4844-85C9-19195D918F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FED64-D1A2-40B7-9D93-4E81B6E92E9E}"/>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5" name="Footer Placeholder 4">
            <a:extLst>
              <a:ext uri="{FF2B5EF4-FFF2-40B4-BE49-F238E27FC236}">
                <a16:creationId xmlns:a16="http://schemas.microsoft.com/office/drawing/2014/main" id="{40158ECD-0801-46DB-9DC6-2DEB97D43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C730B-A1BB-4660-B515-BBDE97DA71EE}"/>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1515192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F0860-39BB-4CB8-98F9-C076577D68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7698FE-5486-4F17-869A-38CFA1280D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28BEE-9681-45FF-8199-8E1D8F27C54E}"/>
              </a:ext>
            </a:extLst>
          </p:cNvPr>
          <p:cNvSpPr>
            <a:spLocks noGrp="1"/>
          </p:cNvSpPr>
          <p:nvPr>
            <p:ph type="dt" sz="half" idx="10"/>
          </p:nvPr>
        </p:nvSpPr>
        <p:spPr/>
        <p:txBody>
          <a:bodyPr/>
          <a:lstStyle/>
          <a:p>
            <a:fld id="{F354156A-0591-498E-8A2E-861209A62397}" type="datetimeFigureOut">
              <a:rPr lang="en-US" smtClean="0"/>
              <a:t>3/7/21</a:t>
            </a:fld>
            <a:endParaRPr lang="en-US"/>
          </a:p>
        </p:txBody>
      </p:sp>
      <p:sp>
        <p:nvSpPr>
          <p:cNvPr id="5" name="Footer Placeholder 4">
            <a:extLst>
              <a:ext uri="{FF2B5EF4-FFF2-40B4-BE49-F238E27FC236}">
                <a16:creationId xmlns:a16="http://schemas.microsoft.com/office/drawing/2014/main" id="{D82FD6BA-8557-4F73-8591-FD2B1B9A8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F7AD0-1C58-4F4B-965C-1AE27F58995C}"/>
              </a:ext>
            </a:extLst>
          </p:cNvPr>
          <p:cNvSpPr>
            <a:spLocks noGrp="1"/>
          </p:cNvSpPr>
          <p:nvPr>
            <p:ph type="sldNum" sz="quarter" idx="12"/>
          </p:nvPr>
        </p:nvSpPr>
        <p:spPr/>
        <p:txBody>
          <a:bodyPr/>
          <a:lstStyle/>
          <a:p>
            <a:fld id="{B131FE47-AFE1-429D-A167-1EB927C411F9}" type="slidenum">
              <a:rPr lang="en-US" smtClean="0"/>
              <a:t>‹#›</a:t>
            </a:fld>
            <a:endParaRPr lang="en-US"/>
          </a:p>
        </p:txBody>
      </p:sp>
    </p:spTree>
    <p:extLst>
      <p:ext uri="{BB962C8B-B14F-4D97-AF65-F5344CB8AC3E}">
        <p14:creationId xmlns:p14="http://schemas.microsoft.com/office/powerpoint/2010/main" val="278834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D936CD-2A46-4A85-87C0-27B5CE14FD81}" type="datetimeFigureOut">
              <a:rPr lang="en-US" smtClean="0"/>
              <a:t>3/7/21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257115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936CD-2A46-4A85-87C0-27B5CE14FD81}" type="datetimeFigureOut">
              <a:rPr lang="en-US" smtClean="0"/>
              <a:t>3/7/21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76893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3307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936CD-2A46-4A85-87C0-27B5CE14FD81}" type="datetimeFigureOut">
              <a:rPr lang="en-US" smtClean="0"/>
              <a:t>3/7/21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D04BE-2AA7-4248-A273-94F71C267E5F}" type="slidenum">
              <a:rPr lang="en-US" smtClean="0"/>
              <a:t>‹#›</a:t>
            </a:fld>
            <a:endParaRPr lang="en-US"/>
          </a:p>
        </p:txBody>
      </p:sp>
    </p:spTree>
    <p:extLst>
      <p:ext uri="{BB962C8B-B14F-4D97-AF65-F5344CB8AC3E}">
        <p14:creationId xmlns:p14="http://schemas.microsoft.com/office/powerpoint/2010/main" val="350211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D936CD-2A46-4A85-87C0-27B5CE14FD81}" type="datetimeFigureOut">
              <a:rPr lang="en-US" smtClean="0"/>
              <a:t>3/7/21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4DD04BE-2AA7-4248-A273-94F71C267E5F}" type="slidenum">
              <a:rPr lang="en-US" smtClean="0"/>
              <a:t>‹#›</a:t>
            </a:fld>
            <a:endParaRPr lang="en-US"/>
          </a:p>
        </p:txBody>
      </p:sp>
    </p:spTree>
    <p:extLst>
      <p:ext uri="{BB962C8B-B14F-4D97-AF65-F5344CB8AC3E}">
        <p14:creationId xmlns:p14="http://schemas.microsoft.com/office/powerpoint/2010/main" val="11930983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88017" y="333375"/>
            <a:ext cx="8737600" cy="6492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chemeClr val="lt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488018" y="1700213"/>
            <a:ext cx="10191749" cy="439261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53206845"/>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mc:AlternateContent xmlns:mc="http://schemas.openxmlformats.org/markup-compatibility/2006" xmlns:p14="http://schemas.microsoft.com/office/powerpoint/2010/main">
    <mc:Choice Requires="p14">
      <p:transition spd="slow" p14:dur="48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09466109"/>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43B98-4920-4ED7-BDF4-A96A88F0F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B89F63-8AA4-425A-BC59-B95333658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FE2C5-9880-49E8-80B6-11419686A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4156A-0591-498E-8A2E-861209A62397}" type="datetimeFigureOut">
              <a:rPr lang="en-US" smtClean="0"/>
              <a:t>3/7/21</a:t>
            </a:fld>
            <a:endParaRPr lang="en-US"/>
          </a:p>
        </p:txBody>
      </p:sp>
      <p:sp>
        <p:nvSpPr>
          <p:cNvPr id="5" name="Footer Placeholder 4">
            <a:extLst>
              <a:ext uri="{FF2B5EF4-FFF2-40B4-BE49-F238E27FC236}">
                <a16:creationId xmlns:a16="http://schemas.microsoft.com/office/drawing/2014/main" id="{29145A87-3CCC-4A1D-B27A-1C1BDD04C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F05F70-6A14-4579-ABEF-EE4FEC953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1FE47-AFE1-429D-A167-1EB927C411F9}" type="slidenum">
              <a:rPr lang="en-US" smtClean="0"/>
              <a:t>‹#›</a:t>
            </a:fld>
            <a:endParaRPr lang="en-US"/>
          </a:p>
        </p:txBody>
      </p:sp>
    </p:spTree>
    <p:extLst>
      <p:ext uri="{BB962C8B-B14F-4D97-AF65-F5344CB8AC3E}">
        <p14:creationId xmlns:p14="http://schemas.microsoft.com/office/powerpoint/2010/main" val="19809301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hyperlink" Target="mailto:carenkiwanis@aol.com" TargetMode="External"/><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jpe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79.jpe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8" name="Group 17">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30"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2"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7"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9" name="Group 18">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58"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60"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website&#10;&#10;Description automatically generated">
            <a:extLst>
              <a:ext uri="{FF2B5EF4-FFF2-40B4-BE49-F238E27FC236}">
                <a16:creationId xmlns:a16="http://schemas.microsoft.com/office/drawing/2014/main" id="{B21B2436-8751-4FE8-B3D0-89D2B78F8D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2278" y="1688106"/>
            <a:ext cx="9584265" cy="3474296"/>
          </a:xfrm>
          <a:prstGeom prst="rect">
            <a:avLst/>
          </a:prstGeom>
        </p:spPr>
      </p:pic>
    </p:spTree>
    <p:extLst>
      <p:ext uri="{BB962C8B-B14F-4D97-AF65-F5344CB8AC3E}">
        <p14:creationId xmlns:p14="http://schemas.microsoft.com/office/powerpoint/2010/main" val="3460260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253363"/>
            <a:ext cx="4135561" cy="2459314"/>
          </a:xfrm>
        </p:spPr>
        <p:txBody>
          <a:bodyPr>
            <a:noAutofit/>
          </a:bodyPr>
          <a:lstStyle/>
          <a:p>
            <a:pPr marL="0" indent="0">
              <a:buNone/>
            </a:pPr>
            <a:r>
              <a:rPr lang="en-US" sz="4000" dirty="0"/>
              <a:t>Charter President – Kiwanis Club of Nakawa, Uganda</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9" y="915632"/>
            <a:ext cx="6752461" cy="1078193"/>
          </a:xfrm>
        </p:spPr>
        <p:txBody>
          <a:bodyPr anchor="b">
            <a:normAutofit fontScale="90000"/>
          </a:bodyPr>
          <a:lstStyle/>
          <a:p>
            <a:pPr algn="ctr"/>
            <a:r>
              <a:rPr lang="en-US" sz="4000" b="1" dirty="0">
                <a:solidFill>
                  <a:schemeClr val="bg2"/>
                </a:solidFill>
              </a:rPr>
              <a:t>Kiwanis is a Global Organization</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798949" y="1842590"/>
            <a:ext cx="6752460"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Presenter: Albertcook Isingoma</a:t>
            </a:r>
          </a:p>
        </p:txBody>
      </p:sp>
      <p:pic>
        <p:nvPicPr>
          <p:cNvPr id="8" name="Picture 7">
            <a:extLst>
              <a:ext uri="{FF2B5EF4-FFF2-40B4-BE49-F238E27FC236}">
                <a16:creationId xmlns:a16="http://schemas.microsoft.com/office/drawing/2014/main" id="{DA60C729-3015-4ACB-AD3D-4E87FF1170E5}"/>
              </a:ext>
            </a:extLst>
          </p:cNvPr>
          <p:cNvPicPr>
            <a:picLocks noChangeAspect="1"/>
          </p:cNvPicPr>
          <p:nvPr/>
        </p:nvPicPr>
        <p:blipFill>
          <a:blip r:embed="rId4"/>
          <a:stretch>
            <a:fillRect/>
          </a:stretch>
        </p:blipFill>
        <p:spPr>
          <a:xfrm>
            <a:off x="2938760" y="2976681"/>
            <a:ext cx="2472837" cy="2758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31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633046" y="1758462"/>
            <a:ext cx="11148646" cy="4032739"/>
          </a:xfrm>
        </p:spPr>
        <p:txBody>
          <a:bodyPr>
            <a:noAutofit/>
          </a:bodyPr>
          <a:lstStyle/>
          <a:p>
            <a:pPr marL="0" indent="0">
              <a:buNone/>
            </a:pPr>
            <a:endParaRPr lang="en-US" sz="4000" dirty="0"/>
          </a:p>
          <a:p>
            <a:pPr marL="0" indent="0" algn="ctr">
              <a:buNone/>
            </a:pPr>
            <a:r>
              <a:rPr lang="en-US" sz="8000" dirty="0"/>
              <a:t>Door Prizes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pic>
        <p:nvPicPr>
          <p:cNvPr id="5" name="Picture 4">
            <a:extLst>
              <a:ext uri="{FF2B5EF4-FFF2-40B4-BE49-F238E27FC236}">
                <a16:creationId xmlns:a16="http://schemas.microsoft.com/office/drawing/2014/main" id="{57511EFF-3D1C-41FD-8FEE-2D667CA6E14C}"/>
              </a:ext>
            </a:extLst>
          </p:cNvPr>
          <p:cNvPicPr>
            <a:picLocks noChangeAspect="1"/>
          </p:cNvPicPr>
          <p:nvPr/>
        </p:nvPicPr>
        <p:blipFill>
          <a:blip r:embed="rId3"/>
          <a:stretch>
            <a:fillRect/>
          </a:stretch>
        </p:blipFill>
        <p:spPr>
          <a:xfrm>
            <a:off x="1552208" y="672612"/>
            <a:ext cx="2428875" cy="2171700"/>
          </a:xfrm>
          <a:prstGeom prst="rect">
            <a:avLst/>
          </a:prstGeom>
        </p:spPr>
      </p:pic>
      <p:pic>
        <p:nvPicPr>
          <p:cNvPr id="7" name="Picture 6">
            <a:extLst>
              <a:ext uri="{FF2B5EF4-FFF2-40B4-BE49-F238E27FC236}">
                <a16:creationId xmlns:a16="http://schemas.microsoft.com/office/drawing/2014/main" id="{2D1B1117-1CA5-445A-A80B-54383C7484CA}"/>
              </a:ext>
            </a:extLst>
          </p:cNvPr>
          <p:cNvPicPr>
            <a:picLocks noChangeAspect="1"/>
          </p:cNvPicPr>
          <p:nvPr/>
        </p:nvPicPr>
        <p:blipFill>
          <a:blip r:embed="rId4"/>
          <a:stretch>
            <a:fillRect/>
          </a:stretch>
        </p:blipFill>
        <p:spPr>
          <a:xfrm>
            <a:off x="8055220" y="4127622"/>
            <a:ext cx="2857500" cy="2143125"/>
          </a:xfrm>
          <a:prstGeom prst="rect">
            <a:avLst/>
          </a:prstGeom>
        </p:spPr>
      </p:pic>
    </p:spTree>
    <p:extLst>
      <p:ext uri="{BB962C8B-B14F-4D97-AF65-F5344CB8AC3E}">
        <p14:creationId xmlns:p14="http://schemas.microsoft.com/office/powerpoint/2010/main" val="317164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253363"/>
            <a:ext cx="4135561" cy="2459314"/>
          </a:xfrm>
        </p:spPr>
        <p:txBody>
          <a:bodyPr>
            <a:noAutofit/>
          </a:bodyPr>
          <a:lstStyle/>
          <a:p>
            <a:pPr marL="0" indent="0">
              <a:buNone/>
            </a:pPr>
            <a:r>
              <a:rPr lang="en-US" sz="4000" dirty="0"/>
              <a:t>Capital District Membership/ Growth Chair</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9" y="915632"/>
            <a:ext cx="6752461" cy="761621"/>
          </a:xfrm>
        </p:spPr>
        <p:txBody>
          <a:bodyPr anchor="b">
            <a:normAutofit/>
          </a:bodyPr>
          <a:lstStyle/>
          <a:p>
            <a:pPr algn="ctr"/>
            <a:r>
              <a:rPr lang="en-US" sz="4000" b="1" dirty="0">
                <a:solidFill>
                  <a:schemeClr val="bg2"/>
                </a:solidFill>
              </a:rPr>
              <a:t>Of Volunteers</a:t>
            </a:r>
          </a:p>
        </p:txBody>
      </p:sp>
      <p:pic>
        <p:nvPicPr>
          <p:cNvPr id="6" name="Picture 5">
            <a:extLst>
              <a:ext uri="{FF2B5EF4-FFF2-40B4-BE49-F238E27FC236}">
                <a16:creationId xmlns:a16="http://schemas.microsoft.com/office/drawing/2014/main" id="{D7569103-F05D-4BF8-9C03-6242A37AFA7B}"/>
              </a:ext>
            </a:extLst>
          </p:cNvPr>
          <p:cNvPicPr>
            <a:picLocks noChangeAspect="1"/>
          </p:cNvPicPr>
          <p:nvPr/>
        </p:nvPicPr>
        <p:blipFill>
          <a:blip r:embed="rId4"/>
          <a:stretch>
            <a:fillRect/>
          </a:stretch>
        </p:blipFill>
        <p:spPr>
          <a:xfrm>
            <a:off x="1618321" y="2546450"/>
            <a:ext cx="2253282" cy="3046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798948" y="1677254"/>
            <a:ext cx="6752461" cy="118317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Moderator: Caren Schumacher</a:t>
            </a:r>
          </a:p>
        </p:txBody>
      </p:sp>
      <p:sp>
        <p:nvSpPr>
          <p:cNvPr id="8" name="Content Placeholder 2">
            <a:extLst>
              <a:ext uri="{FF2B5EF4-FFF2-40B4-BE49-F238E27FC236}">
                <a16:creationId xmlns:a16="http://schemas.microsoft.com/office/drawing/2014/main" id="{4FF09AC0-1EEF-4DF8-B2EF-8DDC480033F5}"/>
              </a:ext>
            </a:extLst>
          </p:cNvPr>
          <p:cNvSpPr txBox="1">
            <a:spLocks/>
          </p:cNvSpPr>
          <p:nvPr/>
        </p:nvSpPr>
        <p:spPr>
          <a:xfrm>
            <a:off x="4024940" y="2543975"/>
            <a:ext cx="3243368" cy="2930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3400" dirty="0">
                <a:solidFill>
                  <a:srgbClr val="00B0F0"/>
                </a:solidFill>
              </a:rPr>
              <a:t>Panel: </a:t>
            </a:r>
          </a:p>
          <a:p>
            <a:pPr marL="0" indent="0" algn="ctr">
              <a:buFont typeface="Arial" panose="020B0604020202020204" pitchFamily="34" charset="0"/>
              <a:buNone/>
            </a:pPr>
            <a:r>
              <a:rPr lang="en-US" sz="3400" dirty="0">
                <a:solidFill>
                  <a:srgbClr val="00B0F0"/>
                </a:solidFill>
              </a:rPr>
              <a:t>Mike Rock </a:t>
            </a:r>
          </a:p>
          <a:p>
            <a:pPr marL="0" indent="0" algn="ctr">
              <a:buFont typeface="Arial" panose="020B0604020202020204" pitchFamily="34" charset="0"/>
              <a:buNone/>
            </a:pPr>
            <a:r>
              <a:rPr lang="en-US" sz="3400" dirty="0">
                <a:solidFill>
                  <a:srgbClr val="00B0F0"/>
                </a:solidFill>
              </a:rPr>
              <a:t>Jack Hassman</a:t>
            </a:r>
          </a:p>
          <a:p>
            <a:pPr marL="0" indent="0" algn="ctr">
              <a:buFont typeface="Arial" panose="020B0604020202020204" pitchFamily="34" charset="0"/>
              <a:buNone/>
            </a:pPr>
            <a:r>
              <a:rPr lang="en-US" sz="3400" dirty="0">
                <a:solidFill>
                  <a:srgbClr val="00B0F0"/>
                </a:solidFill>
              </a:rPr>
              <a:t> Michelle Yuth </a:t>
            </a:r>
          </a:p>
        </p:txBody>
      </p:sp>
    </p:spTree>
    <p:extLst>
      <p:ext uri="{BB962C8B-B14F-4D97-AF65-F5344CB8AC3E}">
        <p14:creationId xmlns:p14="http://schemas.microsoft.com/office/powerpoint/2010/main" val="136950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7D67-BB6C-4687-90FE-03571F8CDADA}"/>
              </a:ext>
            </a:extLst>
          </p:cNvPr>
          <p:cNvSpPr>
            <a:spLocks noGrp="1"/>
          </p:cNvSpPr>
          <p:nvPr>
            <p:ph type="title"/>
          </p:nvPr>
        </p:nvSpPr>
        <p:spPr>
          <a:xfrm>
            <a:off x="914400" y="381000"/>
            <a:ext cx="10363200" cy="2743200"/>
          </a:xfrm>
        </p:spPr>
        <p:txBody>
          <a:bodyPr/>
          <a:lstStyle/>
          <a:p>
            <a:r>
              <a:rPr lang="en-US" sz="6000" dirty="0"/>
              <a:t>Kiwanis – A Global Organization of Volunteers</a:t>
            </a:r>
          </a:p>
        </p:txBody>
      </p:sp>
      <p:sp>
        <p:nvSpPr>
          <p:cNvPr id="3" name="Text Placeholder 2">
            <a:extLst>
              <a:ext uri="{FF2B5EF4-FFF2-40B4-BE49-F238E27FC236}">
                <a16:creationId xmlns:a16="http://schemas.microsoft.com/office/drawing/2014/main" id="{97F42720-5568-4B6E-B082-9607E2A8D660}"/>
              </a:ext>
            </a:extLst>
          </p:cNvPr>
          <p:cNvSpPr>
            <a:spLocks noGrp="1"/>
          </p:cNvSpPr>
          <p:nvPr>
            <p:ph type="body" idx="1"/>
          </p:nvPr>
        </p:nvSpPr>
        <p:spPr>
          <a:xfrm>
            <a:off x="1041721" y="2777924"/>
            <a:ext cx="10046826" cy="4080077"/>
          </a:xfrm>
        </p:spPr>
        <p:txBody>
          <a:bodyPr/>
          <a:lstStyle/>
          <a:p>
            <a:pPr marL="0" marR="0" lvl="0" indent="0" algn="ctr" defTabSz="914400" rtl="0" eaLnBrk="1" fontAlgn="auto" latinLnBrk="0" hangingPunct="1">
              <a:lnSpc>
                <a:spcPct val="100000"/>
              </a:lnSpc>
              <a:spcBef>
                <a:spcPts val="0"/>
              </a:spcBef>
              <a:spcAft>
                <a:spcPts val="0"/>
              </a:spcAft>
              <a:buClr>
                <a:srgbClr val="003974"/>
              </a:buClr>
              <a:buSzPct val="100000"/>
              <a:buFont typeface="Arial"/>
              <a:buNone/>
              <a:tabLst/>
              <a:defRPr/>
            </a:pPr>
            <a:r>
              <a:rPr kumimoji="0" lang="en-US" sz="3200" b="1" i="0" u="sng" strike="noStrike" kern="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Moderator</a:t>
            </a:r>
          </a:p>
          <a:p>
            <a:pPr>
              <a:spcBef>
                <a:spcPts val="0"/>
              </a:spcBef>
            </a:pPr>
            <a:r>
              <a:rPr lang="en-US" sz="3200" b="1" dirty="0"/>
              <a:t>Caren Schumacher</a:t>
            </a:r>
            <a:r>
              <a:rPr lang="en-US" sz="3200" dirty="0"/>
              <a:t>, Capital District </a:t>
            </a:r>
          </a:p>
          <a:p>
            <a:pPr>
              <a:spcBef>
                <a:spcPts val="0"/>
              </a:spcBef>
            </a:pPr>
            <a:r>
              <a:rPr lang="en-US" sz="3200" dirty="0"/>
              <a:t>Membership Coordinator</a:t>
            </a:r>
            <a:endParaRPr lang="en-US" sz="3200" b="1" i="1" dirty="0"/>
          </a:p>
          <a:p>
            <a:pPr>
              <a:spcBef>
                <a:spcPts val="0"/>
              </a:spcBef>
            </a:pPr>
            <a:r>
              <a:rPr lang="en-US" sz="3200" b="1" u="sng" dirty="0"/>
              <a:t>Panel</a:t>
            </a:r>
          </a:p>
          <a:p>
            <a:pPr>
              <a:spcBef>
                <a:spcPts val="0"/>
              </a:spcBef>
            </a:pPr>
            <a:r>
              <a:rPr lang="en-US" sz="3200" b="1" dirty="0"/>
              <a:t>Mike Rock, </a:t>
            </a:r>
            <a:r>
              <a:rPr lang="en-US" sz="3200" dirty="0"/>
              <a:t>Kiwanis Club of Williamsburg</a:t>
            </a:r>
          </a:p>
          <a:p>
            <a:pPr>
              <a:spcBef>
                <a:spcPts val="0"/>
              </a:spcBef>
            </a:pPr>
            <a:r>
              <a:rPr lang="en-US" sz="3200" b="1" dirty="0"/>
              <a:t>Jack </a:t>
            </a:r>
            <a:r>
              <a:rPr lang="en-US" sz="3200" b="1" dirty="0" err="1"/>
              <a:t>Hassman</a:t>
            </a:r>
            <a:r>
              <a:rPr lang="en-US" sz="3200" b="1" dirty="0"/>
              <a:t>, </a:t>
            </a:r>
            <a:r>
              <a:rPr lang="en-US" sz="3200" dirty="0"/>
              <a:t>Kiwanis Club of Bridgeville</a:t>
            </a:r>
          </a:p>
          <a:p>
            <a:pPr>
              <a:spcBef>
                <a:spcPts val="0"/>
              </a:spcBef>
            </a:pPr>
            <a:r>
              <a:rPr lang="en-US" sz="3200" b="1" dirty="0"/>
              <a:t>Michelle </a:t>
            </a:r>
            <a:r>
              <a:rPr lang="en-US" sz="3200" b="1" dirty="0" err="1"/>
              <a:t>Yuth</a:t>
            </a:r>
            <a:r>
              <a:rPr lang="en-US" sz="3200" b="1" dirty="0"/>
              <a:t>, </a:t>
            </a:r>
            <a:r>
              <a:rPr lang="en-US" sz="3200" dirty="0"/>
              <a:t>Kiwanis Next Generation e-Club</a:t>
            </a:r>
            <a:endParaRPr lang="en-US" sz="3200" b="1" dirty="0"/>
          </a:p>
          <a:p>
            <a:pPr>
              <a:spcBef>
                <a:spcPts val="0"/>
              </a:spcBef>
            </a:pPr>
            <a:endParaRPr lang="en-US" sz="2400" b="1" dirty="0"/>
          </a:p>
        </p:txBody>
      </p:sp>
    </p:spTree>
    <p:extLst>
      <p:ext uri="{BB962C8B-B14F-4D97-AF65-F5344CB8AC3E}">
        <p14:creationId xmlns:p14="http://schemas.microsoft.com/office/powerpoint/2010/main" val="1404171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3DBF8D-4639-43C3-8523-2552040F35E4}"/>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Mike Rock – Kiwanis Club of Williamsburg</a:t>
            </a:r>
          </a:p>
        </p:txBody>
      </p:sp>
      <p:pic>
        <p:nvPicPr>
          <p:cNvPr id="15" name="Content Placeholder 14" descr="A picture containing person, group, posing, team&#10;&#10;Description automatically generated">
            <a:extLst>
              <a:ext uri="{FF2B5EF4-FFF2-40B4-BE49-F238E27FC236}">
                <a16:creationId xmlns:a16="http://schemas.microsoft.com/office/drawing/2014/main" id="{26193F3C-2F63-4752-90ED-76A8F89903E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904715" y="1458410"/>
            <a:ext cx="5961493" cy="5243331"/>
          </a:xfrm>
        </p:spPr>
      </p:pic>
    </p:spTree>
    <p:extLst>
      <p:ext uri="{BB962C8B-B14F-4D97-AF65-F5344CB8AC3E}">
        <p14:creationId xmlns:p14="http://schemas.microsoft.com/office/powerpoint/2010/main" val="108680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1C859B-07CE-498A-9444-72D727F9808A}"/>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Jack </a:t>
            </a:r>
            <a:r>
              <a:rPr lang="en-US" sz="4000" dirty="0" err="1">
                <a:latin typeface="Arial" panose="020B0604020202020204" pitchFamily="34" charset="0"/>
                <a:cs typeface="Arial" panose="020B0604020202020204" pitchFamily="34" charset="0"/>
              </a:rPr>
              <a:t>Hassman</a:t>
            </a:r>
            <a:r>
              <a:rPr lang="en-US" sz="4000" dirty="0">
                <a:latin typeface="Arial" panose="020B0604020202020204" pitchFamily="34" charset="0"/>
                <a:cs typeface="Arial" panose="020B0604020202020204" pitchFamily="34" charset="0"/>
              </a:rPr>
              <a:t> – Kiwanis Club of Bridgeville</a:t>
            </a:r>
          </a:p>
        </p:txBody>
      </p:sp>
      <p:pic>
        <p:nvPicPr>
          <p:cNvPr id="12" name="Content Placeholder 11" descr="A picture containing text, toy&#10;&#10;Description automatically generated">
            <a:extLst>
              <a:ext uri="{FF2B5EF4-FFF2-40B4-BE49-F238E27FC236}">
                <a16:creationId xmlns:a16="http://schemas.microsoft.com/office/drawing/2014/main" id="{ECFC6826-300C-414D-9E43-DD25BA71EC8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53833" y="1690689"/>
            <a:ext cx="7419371" cy="4802186"/>
          </a:xfrm>
        </p:spPr>
      </p:pic>
    </p:spTree>
    <p:extLst>
      <p:ext uri="{BB962C8B-B14F-4D97-AF65-F5344CB8AC3E}">
        <p14:creationId xmlns:p14="http://schemas.microsoft.com/office/powerpoint/2010/main" val="177722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1C859B-07CE-498A-9444-72D727F9808A}"/>
              </a:ext>
            </a:extLst>
          </p:cNvPr>
          <p:cNvSpPr>
            <a:spLocks noGrp="1"/>
          </p:cNvSpPr>
          <p:nvPr>
            <p:ph type="title"/>
          </p:nvPr>
        </p:nvSpPr>
        <p:spPr>
          <a:xfrm>
            <a:off x="613458" y="365125"/>
            <a:ext cx="11134846" cy="1325563"/>
          </a:xfrm>
        </p:spPr>
        <p:txBody>
          <a:bodyPr>
            <a:normAutofit/>
          </a:bodyPr>
          <a:lstStyle/>
          <a:p>
            <a:r>
              <a:rPr lang="en-US" sz="4000" dirty="0">
                <a:latin typeface="Arial" panose="020B0604020202020204" pitchFamily="34" charset="0"/>
                <a:cs typeface="Arial" panose="020B0604020202020204" pitchFamily="34" charset="0"/>
              </a:rPr>
              <a:t>Michelle </a:t>
            </a:r>
            <a:r>
              <a:rPr lang="en-US" sz="4000" dirty="0" err="1">
                <a:latin typeface="Arial" panose="020B0604020202020204" pitchFamily="34" charset="0"/>
                <a:cs typeface="Arial" panose="020B0604020202020204" pitchFamily="34" charset="0"/>
              </a:rPr>
              <a:t>Yuth</a:t>
            </a:r>
            <a:r>
              <a:rPr lang="en-US" sz="4000" dirty="0">
                <a:latin typeface="Arial" panose="020B0604020202020204" pitchFamily="34" charset="0"/>
                <a:cs typeface="Arial" panose="020B0604020202020204" pitchFamily="34" charset="0"/>
              </a:rPr>
              <a:t> - Kiwanis Next Generation e-Club</a:t>
            </a:r>
          </a:p>
        </p:txBody>
      </p:sp>
      <p:pic>
        <p:nvPicPr>
          <p:cNvPr id="8" name="Content Placeholder 7" descr="A picture containing text, different&#10;&#10;Description automatically generated">
            <a:extLst>
              <a:ext uri="{FF2B5EF4-FFF2-40B4-BE49-F238E27FC236}">
                <a16:creationId xmlns:a16="http://schemas.microsoft.com/office/drawing/2014/main" id="{3305F916-F4EC-413C-9557-5992F55B3F3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57063" y="1825625"/>
            <a:ext cx="6979534" cy="5165484"/>
          </a:xfrm>
        </p:spPr>
      </p:pic>
    </p:spTree>
    <p:extLst>
      <p:ext uri="{BB962C8B-B14F-4D97-AF65-F5344CB8AC3E}">
        <p14:creationId xmlns:p14="http://schemas.microsoft.com/office/powerpoint/2010/main" val="330799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75EFD-ED69-4C47-BB86-E6676D1EFEB4}"/>
              </a:ext>
            </a:extLst>
          </p:cNvPr>
          <p:cNvSpPr>
            <a:spLocks noGrp="1"/>
          </p:cNvSpPr>
          <p:nvPr>
            <p:ph type="body" idx="1"/>
          </p:nvPr>
        </p:nvSpPr>
        <p:spPr>
          <a:xfrm>
            <a:off x="625032" y="1412110"/>
            <a:ext cx="10957367" cy="4178461"/>
          </a:xfrm>
        </p:spPr>
        <p:txBody>
          <a:bodyPr/>
          <a:lstStyle/>
          <a:p>
            <a:pPr marL="0">
              <a:spcBef>
                <a:spcPts val="0"/>
              </a:spcBef>
            </a:pPr>
            <a:endParaRPr lang="en-US" sz="3200" dirty="0">
              <a:latin typeface="+mn-lt"/>
              <a:ea typeface="Times New Roman" panose="02020603050405020304" pitchFamily="18" charset="0"/>
            </a:endParaRPr>
          </a:p>
          <a:p>
            <a:pPr algn="ctr">
              <a:spcBef>
                <a:spcPts val="0"/>
              </a:spcBef>
            </a:pPr>
            <a:r>
              <a:rPr lang="en-US" sz="4000" b="1" dirty="0"/>
              <a:t>Caren Schumacher </a:t>
            </a:r>
          </a:p>
          <a:p>
            <a:pPr algn="ctr">
              <a:spcBef>
                <a:spcPts val="0"/>
              </a:spcBef>
            </a:pPr>
            <a:r>
              <a:rPr lang="en-US" sz="4000" dirty="0"/>
              <a:t>Capitol District Membership Coordinator</a:t>
            </a:r>
          </a:p>
          <a:p>
            <a:pPr algn="ctr">
              <a:spcBef>
                <a:spcPts val="0"/>
              </a:spcBef>
            </a:pPr>
            <a:r>
              <a:rPr lang="en-US" sz="4000" dirty="0">
                <a:hlinkClick r:id="rId3"/>
              </a:rPr>
              <a:t>carenkiwanis@aol.com</a:t>
            </a:r>
            <a:endParaRPr lang="en-US" sz="4000" dirty="0"/>
          </a:p>
          <a:p>
            <a:pPr algn="ctr">
              <a:spcBef>
                <a:spcPts val="0"/>
              </a:spcBef>
            </a:pPr>
            <a:r>
              <a:rPr lang="en-US" sz="4000" dirty="0"/>
              <a:t>(757) 876-8239</a:t>
            </a:r>
          </a:p>
          <a:p>
            <a:pPr>
              <a:spcBef>
                <a:spcPts val="0"/>
              </a:spcBef>
            </a:pPr>
            <a:endParaRPr lang="en-US" sz="2667" dirty="0"/>
          </a:p>
          <a:p>
            <a:pPr>
              <a:spcBef>
                <a:spcPts val="0"/>
              </a:spcBef>
            </a:pPr>
            <a:endParaRPr lang="en-US" sz="3200" dirty="0"/>
          </a:p>
        </p:txBody>
      </p:sp>
      <p:sp>
        <p:nvSpPr>
          <p:cNvPr id="3" name="Title 2">
            <a:extLst>
              <a:ext uri="{FF2B5EF4-FFF2-40B4-BE49-F238E27FC236}">
                <a16:creationId xmlns:a16="http://schemas.microsoft.com/office/drawing/2014/main" id="{51A6380D-922E-4DBD-8A24-7990BEE4BC98}"/>
              </a:ext>
            </a:extLst>
          </p:cNvPr>
          <p:cNvSpPr>
            <a:spLocks noGrp="1"/>
          </p:cNvSpPr>
          <p:nvPr>
            <p:ph type="title"/>
          </p:nvPr>
        </p:nvSpPr>
        <p:spPr>
          <a:xfrm>
            <a:off x="0" y="449264"/>
            <a:ext cx="12192000" cy="962847"/>
          </a:xfrm>
        </p:spPr>
        <p:txBody>
          <a:bodyPr/>
          <a:lstStyle/>
          <a:p>
            <a:r>
              <a:rPr lang="en-US" dirty="0"/>
              <a:t>Questions?</a:t>
            </a:r>
          </a:p>
        </p:txBody>
      </p:sp>
    </p:spTree>
    <p:extLst>
      <p:ext uri="{BB962C8B-B14F-4D97-AF65-F5344CB8AC3E}">
        <p14:creationId xmlns:p14="http://schemas.microsoft.com/office/powerpoint/2010/main" val="14786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633046" y="1758462"/>
            <a:ext cx="11148646" cy="4032739"/>
          </a:xfrm>
        </p:spPr>
        <p:txBody>
          <a:bodyPr>
            <a:noAutofit/>
          </a:bodyPr>
          <a:lstStyle/>
          <a:p>
            <a:pPr marL="0" indent="0">
              <a:buNone/>
            </a:pPr>
            <a:endParaRPr lang="en-US" sz="4000" dirty="0"/>
          </a:p>
          <a:p>
            <a:pPr marL="0" indent="0" algn="ctr">
              <a:buNone/>
            </a:pPr>
            <a:r>
              <a:rPr lang="en-US" sz="8000" dirty="0"/>
              <a:t>Door Prizes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pic>
        <p:nvPicPr>
          <p:cNvPr id="5" name="Picture 4">
            <a:extLst>
              <a:ext uri="{FF2B5EF4-FFF2-40B4-BE49-F238E27FC236}">
                <a16:creationId xmlns:a16="http://schemas.microsoft.com/office/drawing/2014/main" id="{15B953D0-24C7-4EDE-8B23-F57A75EB0809}"/>
              </a:ext>
            </a:extLst>
          </p:cNvPr>
          <p:cNvPicPr>
            <a:picLocks noChangeAspect="1"/>
          </p:cNvPicPr>
          <p:nvPr/>
        </p:nvPicPr>
        <p:blipFill>
          <a:blip r:embed="rId3"/>
          <a:stretch>
            <a:fillRect/>
          </a:stretch>
        </p:blipFill>
        <p:spPr>
          <a:xfrm>
            <a:off x="1988892" y="618518"/>
            <a:ext cx="2962275" cy="1885950"/>
          </a:xfrm>
          <a:prstGeom prst="rect">
            <a:avLst/>
          </a:prstGeom>
        </p:spPr>
      </p:pic>
      <p:pic>
        <p:nvPicPr>
          <p:cNvPr id="7" name="Picture 6">
            <a:extLst>
              <a:ext uri="{FF2B5EF4-FFF2-40B4-BE49-F238E27FC236}">
                <a16:creationId xmlns:a16="http://schemas.microsoft.com/office/drawing/2014/main" id="{30803107-8ADE-453E-AA09-CA717ADF07A8}"/>
              </a:ext>
            </a:extLst>
          </p:cNvPr>
          <p:cNvPicPr>
            <a:picLocks noChangeAspect="1"/>
          </p:cNvPicPr>
          <p:nvPr/>
        </p:nvPicPr>
        <p:blipFill>
          <a:blip r:embed="rId4"/>
          <a:stretch>
            <a:fillRect/>
          </a:stretch>
        </p:blipFill>
        <p:spPr>
          <a:xfrm>
            <a:off x="6549530" y="4488315"/>
            <a:ext cx="3800475" cy="1800225"/>
          </a:xfrm>
          <a:prstGeom prst="rect">
            <a:avLst/>
          </a:prstGeom>
        </p:spPr>
      </p:pic>
    </p:spTree>
    <p:extLst>
      <p:ext uri="{BB962C8B-B14F-4D97-AF65-F5344CB8AC3E}">
        <p14:creationId xmlns:p14="http://schemas.microsoft.com/office/powerpoint/2010/main" val="4137839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p:txBody>
          <a:bodyPr>
            <a:normAutofit/>
          </a:bodyPr>
          <a:lstStyle/>
          <a:p>
            <a:r>
              <a:rPr lang="en-US" sz="4400" b="1" dirty="0"/>
              <a:t>Commercial</a:t>
            </a:r>
          </a:p>
        </p:txBody>
      </p: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1141412" y="1758462"/>
            <a:ext cx="10640280" cy="4032739"/>
          </a:xfrm>
        </p:spPr>
        <p:txBody>
          <a:bodyPr>
            <a:noAutofit/>
          </a:bodyPr>
          <a:lstStyle/>
          <a:p>
            <a:pPr marL="0" indent="0">
              <a:buNone/>
            </a:pPr>
            <a:endParaRPr lang="en-US" sz="4000" dirty="0"/>
          </a:p>
          <a:p>
            <a:pPr marL="0" indent="0" algn="ctr">
              <a:buNone/>
            </a:pPr>
            <a:r>
              <a:rPr lang="en-US" sz="6000" dirty="0"/>
              <a:t>Signature Project Winner #1</a:t>
            </a:r>
          </a:p>
          <a:p>
            <a:pPr marL="0" indent="0" algn="ctr">
              <a:buNone/>
            </a:pPr>
            <a:r>
              <a:rPr lang="en-US" sz="6000" dirty="0"/>
              <a:t>Roanoke Club – Centennial Park</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spTree>
    <p:extLst>
      <p:ext uri="{BB962C8B-B14F-4D97-AF65-F5344CB8AC3E}">
        <p14:creationId xmlns:p14="http://schemas.microsoft.com/office/powerpoint/2010/main" val="31749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1141413" y="618518"/>
            <a:ext cx="9905998" cy="921708"/>
          </a:xfrm>
        </p:spPr>
        <p:txBody>
          <a:bodyPr>
            <a:normAutofit/>
          </a:bodyPr>
          <a:lstStyle/>
          <a:p>
            <a:r>
              <a:rPr lang="en-US" sz="4400" b="1" dirty="0"/>
              <a:t>Welcome &amp; Ground Rules</a:t>
            </a:r>
          </a:p>
        </p:txBody>
      </p: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1141413" y="1540226"/>
            <a:ext cx="9905999" cy="5160110"/>
          </a:xfrm>
        </p:spPr>
        <p:txBody>
          <a:bodyPr>
            <a:noAutofit/>
          </a:bodyPr>
          <a:lstStyle/>
          <a:p>
            <a:r>
              <a:rPr lang="en-US" sz="4000" dirty="0"/>
              <a:t>Sessions Run from 8:30am – 2:05pm </a:t>
            </a:r>
          </a:p>
          <a:p>
            <a:r>
              <a:rPr lang="en-US" sz="4000" dirty="0"/>
              <a:t>Break for lunch - 12:05pm – 12:30pm </a:t>
            </a:r>
          </a:p>
          <a:p>
            <a:r>
              <a:rPr lang="en-US" sz="4000" dirty="0"/>
              <a:t>We will be prompt</a:t>
            </a:r>
          </a:p>
          <a:p>
            <a:r>
              <a:rPr lang="en-US" sz="4000" dirty="0"/>
              <a:t>Please remain on </a:t>
            </a:r>
            <a:r>
              <a:rPr lang="en-US" sz="4000" u="sng" dirty="0"/>
              <a:t>MUTE</a:t>
            </a:r>
            <a:r>
              <a:rPr lang="en-US" sz="4000" dirty="0"/>
              <a:t> unless you have questions</a:t>
            </a:r>
          </a:p>
          <a:p>
            <a:r>
              <a:rPr lang="en-US" sz="4000" dirty="0"/>
              <a:t>We will be recording</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spTree>
    <p:extLst>
      <p:ext uri="{BB962C8B-B14F-4D97-AF65-F5344CB8AC3E}">
        <p14:creationId xmlns:p14="http://schemas.microsoft.com/office/powerpoint/2010/main" val="2964603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B010-5169-41D1-BCD2-5D05492A6C02}"/>
              </a:ext>
            </a:extLst>
          </p:cNvPr>
          <p:cNvSpPr>
            <a:spLocks noGrp="1"/>
          </p:cNvSpPr>
          <p:nvPr>
            <p:ph type="ctrTitle"/>
          </p:nvPr>
        </p:nvSpPr>
        <p:spPr>
          <a:xfrm>
            <a:off x="636916" y="4542503"/>
            <a:ext cx="9184606" cy="1179870"/>
          </a:xfrm>
        </p:spPr>
        <p:txBody>
          <a:bodyPr>
            <a:normAutofit/>
          </a:bodyPr>
          <a:lstStyle/>
          <a:p>
            <a:pPr>
              <a:lnSpc>
                <a:spcPct val="90000"/>
              </a:lnSpc>
            </a:pPr>
            <a:r>
              <a:rPr lang="en-US" sz="3400" b="1" cap="none" spc="0" dirty="0">
                <a:ln w="22225">
                  <a:solidFill>
                    <a:schemeClr val="accent2"/>
                  </a:solidFill>
                  <a:prstDash val="solid"/>
                </a:ln>
                <a:effectLst/>
              </a:rPr>
              <a:t>Kiwanis Centennial Playground</a:t>
            </a:r>
          </a:p>
          <a:p>
            <a:pPr>
              <a:lnSpc>
                <a:spcPct val="90000"/>
              </a:lnSpc>
            </a:pPr>
            <a:r>
              <a:rPr lang="en-US" sz="3400" b="1" dirty="0">
                <a:ln w="22225">
                  <a:solidFill>
                    <a:schemeClr val="accent2"/>
                  </a:solidFill>
                  <a:prstDash val="solid"/>
                </a:ln>
              </a:rPr>
              <a:t>August 30, 2020</a:t>
            </a:r>
            <a:endParaRPr lang="en-US" sz="3400" b="1" cap="none" spc="0" dirty="0">
              <a:ln w="22225">
                <a:solidFill>
                  <a:schemeClr val="accent2"/>
                </a:solidFill>
                <a:prstDash val="solid"/>
              </a:ln>
              <a:effectLst/>
            </a:endParaRPr>
          </a:p>
        </p:txBody>
      </p:sp>
      <p:sp>
        <p:nvSpPr>
          <p:cNvPr id="3" name="Subtitle 2">
            <a:extLst>
              <a:ext uri="{FF2B5EF4-FFF2-40B4-BE49-F238E27FC236}">
                <a16:creationId xmlns:a16="http://schemas.microsoft.com/office/drawing/2014/main" id="{599F7AC7-3734-4431-8FBE-A2E1986ED117}"/>
              </a:ext>
            </a:extLst>
          </p:cNvPr>
          <p:cNvSpPr>
            <a:spLocks noGrp="1"/>
          </p:cNvSpPr>
          <p:nvPr>
            <p:ph type="subTitle" idx="1"/>
          </p:nvPr>
        </p:nvSpPr>
        <p:spPr>
          <a:xfrm>
            <a:off x="636916" y="5722373"/>
            <a:ext cx="9184605" cy="523305"/>
          </a:xfrm>
        </p:spPr>
        <p:txBody>
          <a:bodyPr>
            <a:normAutofit/>
          </a:bodyPr>
          <a:lstStyle/>
          <a:p>
            <a:r>
              <a:rPr lang="en-US" dirty="0"/>
              <a:t>Kiwanis club of Roanoke centennial signature project</a:t>
            </a:r>
          </a:p>
        </p:txBody>
      </p:sp>
      <p:pic>
        <p:nvPicPr>
          <p:cNvPr id="5" name="Picture 4" descr="A picture containing outdoor, sky, ground, playground&#10;&#10;Description automatically generated">
            <a:extLst>
              <a:ext uri="{FF2B5EF4-FFF2-40B4-BE49-F238E27FC236}">
                <a16:creationId xmlns:a16="http://schemas.microsoft.com/office/drawing/2014/main" id="{59D3BA73-368D-4642-8F55-E61F80835A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635458" y="640080"/>
            <a:ext cx="9186063" cy="3602736"/>
          </a:xfrm>
          <a:prstGeom prst="rect">
            <a:avLst/>
          </a:prstGeom>
          <a:effectLst>
            <a:outerShdw blurRad="50800" dist="38100" dir="5400000" algn="t" rotWithShape="0">
              <a:prstClr val="black">
                <a:alpha val="43000"/>
              </a:prstClr>
            </a:outerShdw>
          </a:effectLst>
        </p:spPr>
      </p:pic>
      <p:pic>
        <p:nvPicPr>
          <p:cNvPr id="8" name="Picture 7" descr="A picture containing text&#10;&#10;Description automatically generated">
            <a:extLst>
              <a:ext uri="{FF2B5EF4-FFF2-40B4-BE49-F238E27FC236}">
                <a16:creationId xmlns:a16="http://schemas.microsoft.com/office/drawing/2014/main" id="{DF62210F-10BE-4BC5-B810-A934FBE37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183985" y="4000445"/>
            <a:ext cx="3773935" cy="2830451"/>
          </a:xfrm>
          <a:prstGeom prst="rect">
            <a:avLst/>
          </a:prstGeom>
        </p:spPr>
      </p:pic>
    </p:spTree>
    <p:extLst>
      <p:ext uri="{BB962C8B-B14F-4D97-AF65-F5344CB8AC3E}">
        <p14:creationId xmlns:p14="http://schemas.microsoft.com/office/powerpoint/2010/main" val="223065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71BA-071C-40DF-A4FE-5797475F28CD}"/>
              </a:ext>
            </a:extLst>
          </p:cNvPr>
          <p:cNvSpPr>
            <a:spLocks noGrp="1"/>
          </p:cNvSpPr>
          <p:nvPr>
            <p:ph type="title"/>
          </p:nvPr>
        </p:nvSpPr>
        <p:spPr>
          <a:xfrm>
            <a:off x="806195" y="804672"/>
            <a:ext cx="3521359" cy="5248656"/>
          </a:xfrm>
        </p:spPr>
        <p:txBody>
          <a:bodyPr anchor="ctr">
            <a:normAutofit/>
          </a:bodyPr>
          <a:lstStyle/>
          <a:p>
            <a:pPr algn="ctr"/>
            <a:r>
              <a:rPr lang="en-US" sz="3900"/>
              <a:t>Four years of planning, fundraising, spreading the word and gathering support led to…</a:t>
            </a:r>
          </a:p>
        </p:txBody>
      </p:sp>
      <p:sp>
        <p:nvSpPr>
          <p:cNvPr id="3" name="Content Placeholder 2">
            <a:extLst>
              <a:ext uri="{FF2B5EF4-FFF2-40B4-BE49-F238E27FC236}">
                <a16:creationId xmlns:a16="http://schemas.microsoft.com/office/drawing/2014/main" id="{1FE96EBB-D0DB-454B-A9F2-578D47D7ABD2}"/>
              </a:ext>
            </a:extLst>
          </p:cNvPr>
          <p:cNvSpPr>
            <a:spLocks noGrp="1"/>
          </p:cNvSpPr>
          <p:nvPr>
            <p:ph idx="1"/>
          </p:nvPr>
        </p:nvSpPr>
        <p:spPr>
          <a:xfrm>
            <a:off x="4975861" y="804671"/>
            <a:ext cx="6399930" cy="5248657"/>
          </a:xfrm>
        </p:spPr>
        <p:txBody>
          <a:bodyPr anchor="ctr">
            <a:normAutofit/>
          </a:bodyPr>
          <a:lstStyle/>
          <a:p>
            <a:pPr marL="0" indent="0">
              <a:spcBef>
                <a:spcPts val="0"/>
              </a:spcBef>
              <a:buNone/>
            </a:pPr>
            <a:r>
              <a:rPr lang="en-US" dirty="0"/>
              <a:t>The 10,000 square foot inclusive playground in high need neighborhood in Roanoke, VA built in celebration of and culminating 100 years of service of the Kiwanis Club of Roanoke!</a:t>
            </a:r>
          </a:p>
          <a:p>
            <a:pPr marL="0" indent="0">
              <a:buNone/>
            </a:pPr>
            <a:endParaRPr lang="en-US" dirty="0"/>
          </a:p>
          <a:p>
            <a:pPr marL="0" indent="0">
              <a:buNone/>
            </a:pPr>
            <a:r>
              <a:rPr lang="en-US" dirty="0"/>
              <a:t>$420,000 raised – playground completed and gifted to the City of Roanoke so all can actively play together strengthening their health, social, cognitive and  community well being! </a:t>
            </a:r>
          </a:p>
        </p:txBody>
      </p:sp>
    </p:spTree>
    <p:extLst>
      <p:ext uri="{BB962C8B-B14F-4D97-AF65-F5344CB8AC3E}">
        <p14:creationId xmlns:p14="http://schemas.microsoft.com/office/powerpoint/2010/main" val="3690130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BD6F-9AAA-4DB8-AE2F-9C4CA438B91C}"/>
              </a:ext>
            </a:extLst>
          </p:cNvPr>
          <p:cNvSpPr>
            <a:spLocks noGrp="1"/>
          </p:cNvSpPr>
          <p:nvPr>
            <p:ph type="title"/>
          </p:nvPr>
        </p:nvSpPr>
        <p:spPr>
          <a:xfrm>
            <a:off x="646111" y="452718"/>
            <a:ext cx="10974759" cy="1400530"/>
          </a:xfrm>
        </p:spPr>
        <p:txBody>
          <a:bodyPr/>
          <a:lstStyle/>
          <a:p>
            <a:r>
              <a:rPr lang="en-US" dirty="0"/>
              <a:t>Support was community-wide and extended beyond Roanoke! Thank you!</a:t>
            </a:r>
          </a:p>
        </p:txBody>
      </p:sp>
      <p:sp>
        <p:nvSpPr>
          <p:cNvPr id="3" name="Content Placeholder 2">
            <a:extLst>
              <a:ext uri="{FF2B5EF4-FFF2-40B4-BE49-F238E27FC236}">
                <a16:creationId xmlns:a16="http://schemas.microsoft.com/office/drawing/2014/main" id="{64C1C191-5583-4CD2-B0A0-C4FAAFDCA8A9}"/>
              </a:ext>
            </a:extLst>
          </p:cNvPr>
          <p:cNvSpPr>
            <a:spLocks noGrp="1"/>
          </p:cNvSpPr>
          <p:nvPr>
            <p:ph idx="1"/>
          </p:nvPr>
        </p:nvSpPr>
        <p:spPr>
          <a:xfrm>
            <a:off x="1103312" y="2052918"/>
            <a:ext cx="10677356" cy="4195481"/>
          </a:xfrm>
        </p:spPr>
        <p:txBody>
          <a:bodyPr>
            <a:normAutofit fontScale="55000" lnSpcReduction="20000"/>
          </a:bodyPr>
          <a:lstStyle/>
          <a:p>
            <a:r>
              <a:rPr lang="en-US" dirty="0"/>
              <a:t> Churches and synagogues all over the Roanoke Valley</a:t>
            </a:r>
          </a:p>
          <a:p>
            <a:r>
              <a:rPr lang="en-US" dirty="0"/>
              <a:t> Private sector:  Businesses and organizations large and small</a:t>
            </a:r>
          </a:p>
          <a:p>
            <a:r>
              <a:rPr lang="en-US" dirty="0"/>
              <a:t> Kiwanis Club of Roanoke members and non-Kiwanians with sacrificial gifts</a:t>
            </a:r>
          </a:p>
          <a:p>
            <a:r>
              <a:rPr lang="en-US" dirty="0"/>
              <a:t> Public sector support from the City of Roanoke, public library, Housing Authority, Roanoke City Public Schools, City Parks and Recreation</a:t>
            </a:r>
          </a:p>
          <a:p>
            <a:r>
              <a:rPr lang="en-US" dirty="0"/>
              <a:t> Individuals living right in the neighborhood with coin jars placed in local businesses and passing the plate during a Sunday worship service</a:t>
            </a:r>
          </a:p>
          <a:p>
            <a:r>
              <a:rPr lang="en-US" dirty="0"/>
              <a:t> Fundraisers like the Kiwanis Pancake and Auction Day, Bocce Ball tournaments,  a spaghetti dinner, and evening events to cultivate donor support </a:t>
            </a:r>
          </a:p>
          <a:p>
            <a:r>
              <a:rPr lang="en-US" dirty="0"/>
              <a:t> Grantwriting and grant awards</a:t>
            </a:r>
          </a:p>
          <a:p>
            <a:r>
              <a:rPr lang="en-US" dirty="0"/>
              <a:t> </a:t>
            </a:r>
            <a:r>
              <a:rPr lang="en-US" sz="2600" dirty="0"/>
              <a:t>Capital District and Kiwanis Children’s Fund support </a:t>
            </a:r>
          </a:p>
          <a:p>
            <a:pPr marL="0" indent="0">
              <a:buNone/>
            </a:pPr>
            <a:endParaRPr lang="en-US" sz="2600" dirty="0"/>
          </a:p>
          <a:p>
            <a:r>
              <a:rPr lang="en-US" sz="3000" dirty="0"/>
              <a:t>All made the dream come true for our children most in need!</a:t>
            </a:r>
          </a:p>
        </p:txBody>
      </p:sp>
    </p:spTree>
    <p:extLst>
      <p:ext uri="{BB962C8B-B14F-4D97-AF65-F5344CB8AC3E}">
        <p14:creationId xmlns:p14="http://schemas.microsoft.com/office/powerpoint/2010/main" val="67574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4AF2-B231-4224-A6BA-7F134F4D986F}"/>
              </a:ext>
            </a:extLst>
          </p:cNvPr>
          <p:cNvSpPr>
            <a:spLocks noGrp="1"/>
          </p:cNvSpPr>
          <p:nvPr>
            <p:ph type="title"/>
          </p:nvPr>
        </p:nvSpPr>
        <p:spPr>
          <a:xfrm>
            <a:off x="308759" y="59184"/>
            <a:ext cx="11374254" cy="1400530"/>
          </a:xfrm>
        </p:spPr>
        <p:txBody>
          <a:bodyPr>
            <a:normAutofit fontScale="90000"/>
          </a:bodyPr>
          <a:lstStyle/>
          <a:p>
            <a:r>
              <a:rPr lang="en-US" sz="3500" dirty="0"/>
              <a:t>From dream to reality because a community </a:t>
            </a:r>
            <a:br>
              <a:rPr lang="en-US" sz="3500" dirty="0"/>
            </a:br>
            <a:r>
              <a:rPr lang="en-US" sz="3500" dirty="0"/>
              <a:t>came together! Police recruits on mulching day; plaque and bricks honor donors</a:t>
            </a:r>
          </a:p>
        </p:txBody>
      </p:sp>
      <p:pic>
        <p:nvPicPr>
          <p:cNvPr id="7" name="Picture 6" descr="Text&#10;&#10;Description automatically generated">
            <a:extLst>
              <a:ext uri="{FF2B5EF4-FFF2-40B4-BE49-F238E27FC236}">
                <a16:creationId xmlns:a16="http://schemas.microsoft.com/office/drawing/2014/main" id="{A142CFC1-037D-427A-B16F-0BF111740B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9387" y="3127900"/>
            <a:ext cx="4456589" cy="3342442"/>
          </a:xfrm>
          <a:prstGeom prst="rect">
            <a:avLst/>
          </a:prstGeom>
        </p:spPr>
      </p:pic>
      <p:pic>
        <p:nvPicPr>
          <p:cNvPr id="9" name="Picture 8">
            <a:extLst>
              <a:ext uri="{FF2B5EF4-FFF2-40B4-BE49-F238E27FC236}">
                <a16:creationId xmlns:a16="http://schemas.microsoft.com/office/drawing/2014/main" id="{9C43D84A-0AA0-4383-A8B3-45EDE62918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759" y="2228294"/>
            <a:ext cx="5450889" cy="4088167"/>
          </a:xfrm>
          <a:prstGeom prst="rect">
            <a:avLst/>
          </a:prstGeom>
        </p:spPr>
      </p:pic>
      <p:pic>
        <p:nvPicPr>
          <p:cNvPr id="13" name="Picture 12" descr="A picture containing text, plaque&#10;&#10;Description automatically generated">
            <a:extLst>
              <a:ext uri="{FF2B5EF4-FFF2-40B4-BE49-F238E27FC236}">
                <a16:creationId xmlns:a16="http://schemas.microsoft.com/office/drawing/2014/main" id="{38D24811-8EB8-4C06-8108-E76E3D0DDC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9659" y="1722267"/>
            <a:ext cx="3435160" cy="2576370"/>
          </a:xfrm>
          <a:prstGeom prst="rect">
            <a:avLst/>
          </a:prstGeom>
        </p:spPr>
      </p:pic>
    </p:spTree>
    <p:extLst>
      <p:ext uri="{BB962C8B-B14F-4D97-AF65-F5344CB8AC3E}">
        <p14:creationId xmlns:p14="http://schemas.microsoft.com/office/powerpoint/2010/main" val="3249400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0B85-C9C8-4A01-B077-74E9CAB8A0FE}"/>
              </a:ext>
            </a:extLst>
          </p:cNvPr>
          <p:cNvSpPr>
            <a:spLocks noGrp="1"/>
          </p:cNvSpPr>
          <p:nvPr>
            <p:ph type="title"/>
          </p:nvPr>
        </p:nvSpPr>
        <p:spPr/>
        <p:txBody>
          <a:bodyPr/>
          <a:lstStyle/>
          <a:p>
            <a:r>
              <a:rPr lang="en-US" dirty="0"/>
              <a:t>Mulching day transitioned to ribbon cutting and giving the gift of play!</a:t>
            </a:r>
          </a:p>
        </p:txBody>
      </p:sp>
      <p:pic>
        <p:nvPicPr>
          <p:cNvPr id="9" name="Content Placeholder 8" descr="A picture containing outdoor, sky, ground, tree&#10;&#10;Description automatically generated">
            <a:extLst>
              <a:ext uri="{FF2B5EF4-FFF2-40B4-BE49-F238E27FC236}">
                <a16:creationId xmlns:a16="http://schemas.microsoft.com/office/drawing/2014/main" id="{BCB6BF21-A05B-4F3A-A2AA-1B4698FE496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36494" y="2209520"/>
            <a:ext cx="3146821" cy="4195762"/>
          </a:xfrm>
        </p:spPr>
      </p:pic>
      <p:pic>
        <p:nvPicPr>
          <p:cNvPr id="11" name="Picture 10" descr="A picture containing person, outdoor, ground, person&#10;&#10;Description automatically generated">
            <a:extLst>
              <a:ext uri="{FF2B5EF4-FFF2-40B4-BE49-F238E27FC236}">
                <a16:creationId xmlns:a16="http://schemas.microsoft.com/office/drawing/2014/main" id="{748CBF6C-FA06-4932-8F95-007D7A0B9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3833" y="2209520"/>
            <a:ext cx="5453849" cy="4090387"/>
          </a:xfrm>
          <a:prstGeom prst="rect">
            <a:avLst/>
          </a:prstGeom>
        </p:spPr>
      </p:pic>
    </p:spTree>
    <p:extLst>
      <p:ext uri="{BB962C8B-B14F-4D97-AF65-F5344CB8AC3E}">
        <p14:creationId xmlns:p14="http://schemas.microsoft.com/office/powerpoint/2010/main" val="287024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BF09-92B4-4D40-98EF-DF1BAFD589EF}"/>
              </a:ext>
            </a:extLst>
          </p:cNvPr>
          <p:cNvSpPr>
            <a:spLocks noGrp="1"/>
          </p:cNvSpPr>
          <p:nvPr>
            <p:ph type="title"/>
          </p:nvPr>
        </p:nvSpPr>
        <p:spPr>
          <a:xfrm>
            <a:off x="202228" y="153803"/>
            <a:ext cx="10362200" cy="1507019"/>
          </a:xfrm>
        </p:spPr>
        <p:txBody>
          <a:bodyPr/>
          <a:lstStyle/>
          <a:p>
            <a:r>
              <a:rPr lang="en-US" sz="3500" dirty="0"/>
              <a:t>Inclusivity so all may play! Braille panel</a:t>
            </a:r>
            <a:br>
              <a:rPr lang="en-US" sz="3500" dirty="0"/>
            </a:br>
            <a:r>
              <a:rPr lang="en-US" sz="3500" dirty="0"/>
              <a:t>Harnessed swing, Merry Go All, Sensory panel</a:t>
            </a:r>
          </a:p>
        </p:txBody>
      </p:sp>
      <p:pic>
        <p:nvPicPr>
          <p:cNvPr id="5" name="Content Placeholder 4">
            <a:extLst>
              <a:ext uri="{FF2B5EF4-FFF2-40B4-BE49-F238E27FC236}">
                <a16:creationId xmlns:a16="http://schemas.microsoft.com/office/drawing/2014/main" id="{B690602E-8B04-4345-854C-E709DF57DA1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72156" y="1438193"/>
            <a:ext cx="5911526" cy="4433645"/>
          </a:xfrm>
        </p:spPr>
      </p:pic>
      <p:pic>
        <p:nvPicPr>
          <p:cNvPr id="13" name="Picture 12" descr="A picture containing sky, outdoor, grass, playground&#10;&#10;Description automatically generated">
            <a:extLst>
              <a:ext uri="{FF2B5EF4-FFF2-40B4-BE49-F238E27FC236}">
                <a16:creationId xmlns:a16="http://schemas.microsoft.com/office/drawing/2014/main" id="{EB8473E6-CC65-4755-9A64-C8DC1D921A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312" y="1448122"/>
            <a:ext cx="3967425" cy="2976282"/>
          </a:xfrm>
          <a:prstGeom prst="rect">
            <a:avLst/>
          </a:prstGeom>
        </p:spPr>
      </p:pic>
      <p:pic>
        <p:nvPicPr>
          <p:cNvPr id="15" name="Picture 14" descr="A picture containing sky, outdoor, blue&#10;&#10;Description automatically generated">
            <a:extLst>
              <a:ext uri="{FF2B5EF4-FFF2-40B4-BE49-F238E27FC236}">
                <a16:creationId xmlns:a16="http://schemas.microsoft.com/office/drawing/2014/main" id="{81EAE822-98D0-4EAC-8A9F-0BA937B8ED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5003" y="4211704"/>
            <a:ext cx="3967425" cy="2975569"/>
          </a:xfrm>
          <a:prstGeom prst="rect">
            <a:avLst/>
          </a:prstGeom>
        </p:spPr>
      </p:pic>
      <p:sp>
        <p:nvSpPr>
          <p:cNvPr id="16" name="AutoShape 2">
            <a:extLst>
              <a:ext uri="{FF2B5EF4-FFF2-40B4-BE49-F238E27FC236}">
                <a16:creationId xmlns:a16="http://schemas.microsoft.com/office/drawing/2014/main" id="{FF2D23A2-A386-43C6-BEFB-48173B0E11E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4">
            <a:extLst>
              <a:ext uri="{FF2B5EF4-FFF2-40B4-BE49-F238E27FC236}">
                <a16:creationId xmlns:a16="http://schemas.microsoft.com/office/drawing/2014/main" id="{0D245CE7-1E67-47E0-9670-C46DE64E7D5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A picture containing person&#10;&#10;Description automatically generated">
            <a:extLst>
              <a:ext uri="{FF2B5EF4-FFF2-40B4-BE49-F238E27FC236}">
                <a16:creationId xmlns:a16="http://schemas.microsoft.com/office/drawing/2014/main" id="{D0C10FF0-BAA7-4AF8-A3D2-3FFB260F3F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437578" y="3762457"/>
            <a:ext cx="4419600" cy="3314700"/>
          </a:xfrm>
          <a:prstGeom prst="rect">
            <a:avLst/>
          </a:prstGeom>
        </p:spPr>
      </p:pic>
      <p:pic>
        <p:nvPicPr>
          <p:cNvPr id="21" name="Picture 20" descr="A picture containing person&#10;&#10;Description automatically generated">
            <a:extLst>
              <a:ext uri="{FF2B5EF4-FFF2-40B4-BE49-F238E27FC236}">
                <a16:creationId xmlns:a16="http://schemas.microsoft.com/office/drawing/2014/main" id="{519F5CED-571E-4CBD-B674-DA95C5273F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8305902" y="3073286"/>
            <a:ext cx="4149612" cy="3112209"/>
          </a:xfrm>
          <a:prstGeom prst="rect">
            <a:avLst/>
          </a:prstGeom>
        </p:spPr>
      </p:pic>
    </p:spTree>
    <p:extLst>
      <p:ext uri="{BB962C8B-B14F-4D97-AF65-F5344CB8AC3E}">
        <p14:creationId xmlns:p14="http://schemas.microsoft.com/office/powerpoint/2010/main" val="195003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3CCC-02F4-47E2-98C0-4E89412D98DC}"/>
              </a:ext>
            </a:extLst>
          </p:cNvPr>
          <p:cNvSpPr>
            <a:spLocks noGrp="1"/>
          </p:cNvSpPr>
          <p:nvPr>
            <p:ph type="title"/>
          </p:nvPr>
        </p:nvSpPr>
        <p:spPr>
          <a:xfrm>
            <a:off x="646111" y="609601"/>
            <a:ext cx="3325731" cy="1675975"/>
          </a:xfrm>
        </p:spPr>
        <p:txBody>
          <a:bodyPr vert="horz" lIns="91440" tIns="45720" rIns="91440" bIns="45720" rtlCol="0">
            <a:normAutofit/>
          </a:bodyPr>
          <a:lstStyle/>
          <a:p>
            <a:pPr>
              <a:lnSpc>
                <a:spcPct val="90000"/>
              </a:lnSpc>
            </a:pPr>
            <a:r>
              <a:rPr lang="en-US" sz="2300"/>
              <a:t>The Fun Begins! Families Gather, Kids Play, Kiwanians Help Children in Need</a:t>
            </a:r>
          </a:p>
        </p:txBody>
      </p:sp>
      <p:pic>
        <p:nvPicPr>
          <p:cNvPr id="9" name="Picture 8">
            <a:extLst>
              <a:ext uri="{FF2B5EF4-FFF2-40B4-BE49-F238E27FC236}">
                <a16:creationId xmlns:a16="http://schemas.microsoft.com/office/drawing/2014/main" id="{A984D0C1-5A3C-4030-8685-771E41B1EB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7" name="Picture 6" descr="A picture containing sky, green, outdoor, chair&#10;&#10;Description automatically generated">
            <a:extLst>
              <a:ext uri="{FF2B5EF4-FFF2-40B4-BE49-F238E27FC236}">
                <a16:creationId xmlns:a16="http://schemas.microsoft.com/office/drawing/2014/main" id="{73E7DB63-6FBC-4CCE-A849-22564D523B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
          <a:stretch/>
        </p:blipFill>
        <p:spPr>
          <a:xfrm>
            <a:off x="8135262" y="609602"/>
            <a:ext cx="3409037" cy="2766058"/>
          </a:xfrm>
          <a:prstGeom prst="rect">
            <a:avLst/>
          </a:prstGeom>
          <a:effectLst>
            <a:outerShdw blurRad="50800" dist="38100" dir="5400000" algn="t" rotWithShape="0">
              <a:prstClr val="black">
                <a:alpha val="43000"/>
              </a:prstClr>
            </a:outerShdw>
          </a:effectLst>
        </p:spPr>
      </p:pic>
      <p:sp>
        <p:nvSpPr>
          <p:cNvPr id="34" name="Content Placeholder 33">
            <a:extLst>
              <a:ext uri="{FF2B5EF4-FFF2-40B4-BE49-F238E27FC236}">
                <a16:creationId xmlns:a16="http://schemas.microsoft.com/office/drawing/2014/main" id="{82BAE2A6-E5B1-4219-8166-C4A842318F1D}"/>
              </a:ext>
            </a:extLst>
          </p:cNvPr>
          <p:cNvSpPr>
            <a:spLocks noGrp="1"/>
          </p:cNvSpPr>
          <p:nvPr>
            <p:ph idx="1"/>
          </p:nvPr>
        </p:nvSpPr>
        <p:spPr>
          <a:xfrm>
            <a:off x="642176" y="2484544"/>
            <a:ext cx="3329666" cy="3763855"/>
          </a:xfrm>
        </p:spPr>
        <p:txBody>
          <a:bodyPr>
            <a:normAutofit fontScale="85000" lnSpcReduction="10000"/>
          </a:bodyPr>
          <a:lstStyle/>
          <a:p>
            <a:pPr marL="0" indent="0">
              <a:buNone/>
            </a:pPr>
            <a:r>
              <a:rPr lang="en-US" dirty="0"/>
              <a:t>We are starting a new century of service as we build on this foundation of </a:t>
            </a:r>
            <a:r>
              <a:rPr lang="en-US" dirty="0" err="1"/>
              <a:t>commUNITY</a:t>
            </a:r>
            <a:r>
              <a:rPr lang="en-US" dirty="0"/>
              <a:t> and continue to partner with every sector of the Roanoke Valley to foster </a:t>
            </a:r>
            <a:r>
              <a:rPr lang="en-US"/>
              <a:t>healthy and </a:t>
            </a:r>
            <a:r>
              <a:rPr lang="en-US" dirty="0"/>
              <a:t>successful youth development AND neighborhood strengthening so that all may pursue and achieve their dreams!</a:t>
            </a:r>
          </a:p>
        </p:txBody>
      </p:sp>
      <p:pic>
        <p:nvPicPr>
          <p:cNvPr id="5" name="Content Placeholder 4">
            <a:extLst>
              <a:ext uri="{FF2B5EF4-FFF2-40B4-BE49-F238E27FC236}">
                <a16:creationId xmlns:a16="http://schemas.microsoft.com/office/drawing/2014/main" id="{7C9149B4-5256-416B-B0B5-A0DC4F9D62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5262" y="3482340"/>
            <a:ext cx="3409037" cy="276605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519762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253363"/>
            <a:ext cx="4135561" cy="2459314"/>
          </a:xfrm>
        </p:spPr>
        <p:txBody>
          <a:bodyPr>
            <a:noAutofit/>
          </a:bodyPr>
          <a:lstStyle/>
          <a:p>
            <a:pPr marL="0" indent="0">
              <a:buNone/>
            </a:pPr>
            <a:r>
              <a:rPr lang="en-US" sz="4000" dirty="0"/>
              <a:t>Charter Member Kiwanis Next Gen E-Club</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8" y="1196986"/>
            <a:ext cx="6752461" cy="761621"/>
          </a:xfrm>
        </p:spPr>
        <p:txBody>
          <a:bodyPr anchor="b">
            <a:normAutofit fontScale="90000"/>
          </a:bodyPr>
          <a:lstStyle/>
          <a:p>
            <a:pPr algn="ctr"/>
            <a:r>
              <a:rPr lang="en-US" sz="4000" b="1" dirty="0">
                <a:solidFill>
                  <a:schemeClr val="bg2"/>
                </a:solidFill>
              </a:rPr>
              <a:t>Dedicated to Improving the World </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798948" y="1937844"/>
            <a:ext cx="6752461"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Presenter: Chris Frye</a:t>
            </a:r>
          </a:p>
        </p:txBody>
      </p:sp>
      <p:pic>
        <p:nvPicPr>
          <p:cNvPr id="7" name="Picture 6">
            <a:extLst>
              <a:ext uri="{FF2B5EF4-FFF2-40B4-BE49-F238E27FC236}">
                <a16:creationId xmlns:a16="http://schemas.microsoft.com/office/drawing/2014/main" id="{78F449F3-66CC-437E-A452-449E54660C2C}"/>
              </a:ext>
            </a:extLst>
          </p:cNvPr>
          <p:cNvPicPr>
            <a:picLocks noChangeAspect="1"/>
          </p:cNvPicPr>
          <p:nvPr/>
        </p:nvPicPr>
        <p:blipFill>
          <a:blip r:embed="rId4"/>
          <a:stretch>
            <a:fillRect/>
          </a:stretch>
        </p:blipFill>
        <p:spPr>
          <a:xfrm>
            <a:off x="2786359" y="2990349"/>
            <a:ext cx="2777637" cy="241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2554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2" name="Round Single Corner Rectangle 14">
            <a:extLst>
              <a:ext uri="{FF2B5EF4-FFF2-40B4-BE49-F238E27FC236}">
                <a16:creationId xmlns:a16="http://schemas.microsoft.com/office/drawing/2014/main" id="{905C2250-9F9C-46B0-9B2B-A8A0C7BA3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4973" y="808058"/>
            <a:ext cx="5280353" cy="2536764"/>
          </a:xfrm>
          <a:prstGeom prst="round1Rect">
            <a:avLst>
              <a:gd name="adj" fmla="val 6363"/>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2573" y="1234507"/>
            <a:ext cx="4645152" cy="1683867"/>
          </a:xfrm>
          <a:prstGeom prst="rect">
            <a:avLst/>
          </a:prstGeom>
        </p:spPr>
      </p:pic>
      <p:sp>
        <p:nvSpPr>
          <p:cNvPr id="14" name="Round Diagonal Corner Rectangle 13">
            <a:extLst>
              <a:ext uri="{FF2B5EF4-FFF2-40B4-BE49-F238E27FC236}">
                <a16:creationId xmlns:a16="http://schemas.microsoft.com/office/drawing/2014/main" id="{A1BCB55D-00A6-44C7-ADA5-422438AAE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3" y="3505687"/>
            <a:ext cx="2565764" cy="2536763"/>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1B97AAA-BC9F-4FC4-8A1D-97B2EFE16850}"/>
              </a:ext>
            </a:extLst>
          </p:cNvPr>
          <p:cNvPicPr>
            <a:picLocks noChangeAspect="1"/>
          </p:cNvPicPr>
          <p:nvPr/>
        </p:nvPicPr>
        <p:blipFill>
          <a:blip r:embed="rId4"/>
          <a:stretch>
            <a:fillRect/>
          </a:stretch>
        </p:blipFill>
        <p:spPr>
          <a:xfrm>
            <a:off x="1334897" y="3827664"/>
            <a:ext cx="1493875" cy="1892808"/>
          </a:xfrm>
          <a:prstGeom prst="rect">
            <a:avLst/>
          </a:prstGeom>
        </p:spPr>
      </p:pic>
      <p:sp>
        <p:nvSpPr>
          <p:cNvPr id="16" name="Round Single Corner Rectangle 15">
            <a:extLst>
              <a:ext uri="{FF2B5EF4-FFF2-40B4-BE49-F238E27FC236}">
                <a16:creationId xmlns:a16="http://schemas.microsoft.com/office/drawing/2014/main" id="{E007B31B-4CC0-4D45-8865-F0FEE8ABA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525582" y="3505686"/>
            <a:ext cx="2559743" cy="2536763"/>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a:extLst>
              <a:ext uri="{FF2B5EF4-FFF2-40B4-BE49-F238E27FC236}">
                <a16:creationId xmlns:a16="http://schemas.microsoft.com/office/drawing/2014/main" id="{3E003D42-EDAE-4778-B8A3-EB786718CBCE}"/>
              </a:ext>
            </a:extLst>
          </p:cNvPr>
          <p:cNvPicPr>
            <a:picLocks noChangeAspect="1"/>
          </p:cNvPicPr>
          <p:nvPr/>
        </p:nvPicPr>
        <p:blipFill>
          <a:blip r:embed="rId5"/>
          <a:stretch>
            <a:fillRect/>
          </a:stretch>
        </p:blipFill>
        <p:spPr>
          <a:xfrm>
            <a:off x="3956660" y="3827663"/>
            <a:ext cx="1697585" cy="1892808"/>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6569957" y="2249487"/>
            <a:ext cx="4747087" cy="3541714"/>
          </a:xfrm>
        </p:spPr>
        <p:txBody>
          <a:bodyPr>
            <a:normAutofit/>
          </a:bodyPr>
          <a:lstStyle/>
          <a:p>
            <a:pPr marL="0" indent="0">
              <a:buNone/>
            </a:pPr>
            <a:endParaRPr lang="en-US" sz="1800" dirty="0"/>
          </a:p>
          <a:p>
            <a:pPr marL="0" indent="0">
              <a:buNone/>
            </a:pPr>
            <a:r>
              <a:rPr lang="en-US" sz="7500" b="1" dirty="0"/>
              <a:t>Door Prizes</a:t>
            </a:r>
          </a:p>
        </p:txBody>
      </p:sp>
    </p:spTree>
    <p:extLst>
      <p:ext uri="{BB962C8B-B14F-4D97-AF65-F5344CB8AC3E}">
        <p14:creationId xmlns:p14="http://schemas.microsoft.com/office/powerpoint/2010/main" val="2340054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253363"/>
            <a:ext cx="4135561" cy="2459314"/>
          </a:xfrm>
        </p:spPr>
        <p:txBody>
          <a:bodyPr>
            <a:noAutofit/>
          </a:bodyPr>
          <a:lstStyle/>
          <a:p>
            <a:pPr marL="0" indent="0">
              <a:buNone/>
            </a:pPr>
            <a:r>
              <a:rPr lang="en-US" sz="4000" dirty="0"/>
              <a:t>Chief Positivity Creator: </a:t>
            </a:r>
          </a:p>
          <a:p>
            <a:pPr marL="0" indent="0">
              <a:buNone/>
            </a:pPr>
            <a:r>
              <a:rPr lang="en-US" sz="4000" dirty="0"/>
              <a:t>Cool &amp; Dope</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8" y="857671"/>
            <a:ext cx="6752461" cy="761621"/>
          </a:xfrm>
        </p:spPr>
        <p:txBody>
          <a:bodyPr anchor="b">
            <a:normAutofit/>
          </a:bodyPr>
          <a:lstStyle/>
          <a:p>
            <a:pPr algn="ctr"/>
            <a:r>
              <a:rPr lang="en-US" sz="4000" b="1" dirty="0">
                <a:solidFill>
                  <a:schemeClr val="bg2"/>
                </a:solidFill>
              </a:rPr>
              <a:t>One Child</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875616" y="1456129"/>
            <a:ext cx="6752461"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Presenter: Cavanaugh Bell</a:t>
            </a:r>
          </a:p>
        </p:txBody>
      </p:sp>
      <p:pic>
        <p:nvPicPr>
          <p:cNvPr id="6" name="Picture 5">
            <a:extLst>
              <a:ext uri="{FF2B5EF4-FFF2-40B4-BE49-F238E27FC236}">
                <a16:creationId xmlns:a16="http://schemas.microsoft.com/office/drawing/2014/main" id="{70774371-51C5-463B-884C-AE6353002E57}"/>
              </a:ext>
            </a:extLst>
          </p:cNvPr>
          <p:cNvPicPr>
            <a:picLocks noChangeAspect="1"/>
          </p:cNvPicPr>
          <p:nvPr/>
        </p:nvPicPr>
        <p:blipFill>
          <a:blip r:embed="rId4"/>
          <a:stretch>
            <a:fillRect/>
          </a:stretch>
        </p:blipFill>
        <p:spPr>
          <a:xfrm>
            <a:off x="2945056" y="2320180"/>
            <a:ext cx="2435836" cy="3621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39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1141413" y="618518"/>
            <a:ext cx="9905998" cy="780182"/>
          </a:xfrm>
        </p:spPr>
        <p:txBody>
          <a:bodyPr>
            <a:normAutofit/>
          </a:bodyPr>
          <a:lstStyle/>
          <a:p>
            <a:r>
              <a:rPr lang="en-US" sz="4400" b="1" dirty="0"/>
              <a:t>State of the DISTRICT</a:t>
            </a:r>
          </a:p>
        </p:txBody>
      </p: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1141412" y="2249487"/>
            <a:ext cx="5435233" cy="3541714"/>
          </a:xfrm>
        </p:spPr>
        <p:txBody>
          <a:bodyPr>
            <a:noAutofit/>
          </a:bodyPr>
          <a:lstStyle/>
          <a:p>
            <a:pPr marL="0" indent="0">
              <a:buNone/>
            </a:pPr>
            <a:r>
              <a:rPr lang="en-US" sz="5000" dirty="0"/>
              <a:t>Dennis Baugh</a:t>
            </a:r>
          </a:p>
          <a:p>
            <a:pPr marL="0" indent="0">
              <a:buNone/>
            </a:pPr>
            <a:endParaRPr lang="en-US" sz="4000" dirty="0"/>
          </a:p>
          <a:p>
            <a:pPr marL="0" indent="0">
              <a:spcBef>
                <a:spcPts val="0"/>
              </a:spcBef>
              <a:buNone/>
            </a:pPr>
            <a:r>
              <a:rPr lang="en-US" sz="4000" dirty="0"/>
              <a:t>2020 – 2021</a:t>
            </a:r>
            <a:br>
              <a:rPr lang="en-US" sz="4000" dirty="0"/>
            </a:br>
            <a:r>
              <a:rPr lang="en-US" sz="4000" dirty="0"/>
              <a:t>Capital District Governor</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50457" y="290272"/>
            <a:ext cx="3057732" cy="1108428"/>
          </a:xfrm>
          <a:prstGeom prst="rect">
            <a:avLst/>
          </a:prstGeom>
        </p:spPr>
      </p:pic>
      <p:pic>
        <p:nvPicPr>
          <p:cNvPr id="6" name="Picture 5">
            <a:extLst>
              <a:ext uri="{FF2B5EF4-FFF2-40B4-BE49-F238E27FC236}">
                <a16:creationId xmlns:a16="http://schemas.microsoft.com/office/drawing/2014/main" id="{DC420859-DD15-445D-A2C6-DB3F1396B4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4128" y="1693358"/>
            <a:ext cx="3692657" cy="4546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4063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2" name="Round Diagonal Corner Rectangle 11">
            <a:extLst>
              <a:ext uri="{FF2B5EF4-FFF2-40B4-BE49-F238E27FC236}">
                <a16:creationId xmlns:a16="http://schemas.microsoft.com/office/drawing/2014/main" id="{3980D26E-23EC-408B-A278-581293030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9D5825-3D84-42F6-B61E-F20E3EE6514D}"/>
              </a:ext>
            </a:extLst>
          </p:cNvPr>
          <p:cNvPicPr>
            <a:picLocks noChangeAspect="1"/>
          </p:cNvPicPr>
          <p:nvPr/>
        </p:nvPicPr>
        <p:blipFill>
          <a:blip r:embed="rId3"/>
          <a:stretch>
            <a:fillRect/>
          </a:stretch>
        </p:blipFill>
        <p:spPr>
          <a:xfrm>
            <a:off x="1118988" y="1683534"/>
            <a:ext cx="2974328" cy="1115372"/>
          </a:xfrm>
          <a:prstGeom prst="rect">
            <a:avLst/>
          </a:prstGeom>
        </p:spPr>
      </p:pic>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988" y="4070190"/>
            <a:ext cx="2974328" cy="1078193"/>
          </a:xfrm>
          <a:prstGeom prst="rect">
            <a:avLst/>
          </a:prstGeom>
        </p:spPr>
      </p:pic>
      <p:pic>
        <p:nvPicPr>
          <p:cNvPr id="7" name="Picture 6">
            <a:extLst>
              <a:ext uri="{FF2B5EF4-FFF2-40B4-BE49-F238E27FC236}">
                <a16:creationId xmlns:a16="http://schemas.microsoft.com/office/drawing/2014/main" id="{44BFB377-9C50-4F68-8169-15DD85A6FF8C}"/>
              </a:ext>
            </a:extLst>
          </p:cNvPr>
          <p:cNvPicPr>
            <a:picLocks noChangeAspect="1"/>
          </p:cNvPicPr>
          <p:nvPr/>
        </p:nvPicPr>
        <p:blipFill>
          <a:blip r:embed="rId5"/>
          <a:stretch>
            <a:fillRect/>
          </a:stretch>
        </p:blipFill>
        <p:spPr>
          <a:xfrm>
            <a:off x="4257042" y="2031668"/>
            <a:ext cx="2974328" cy="278920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8036040" y="2249487"/>
            <a:ext cx="3736859" cy="3541714"/>
          </a:xfrm>
        </p:spPr>
        <p:txBody>
          <a:bodyPr>
            <a:normAutofit/>
          </a:bodyPr>
          <a:lstStyle/>
          <a:p>
            <a:pPr marL="0" indent="0">
              <a:buNone/>
            </a:pPr>
            <a:endParaRPr lang="en-US" sz="1800" dirty="0"/>
          </a:p>
          <a:p>
            <a:pPr marL="0" indent="0">
              <a:buNone/>
            </a:pPr>
            <a:r>
              <a:rPr lang="en-US" sz="6000" dirty="0"/>
              <a:t>Door Prizes</a:t>
            </a:r>
          </a:p>
        </p:txBody>
      </p:sp>
    </p:spTree>
    <p:extLst>
      <p:ext uri="{BB962C8B-B14F-4D97-AF65-F5344CB8AC3E}">
        <p14:creationId xmlns:p14="http://schemas.microsoft.com/office/powerpoint/2010/main" val="22556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1619292"/>
            <a:ext cx="4135561" cy="3093385"/>
          </a:xfrm>
        </p:spPr>
        <p:txBody>
          <a:bodyPr>
            <a:noAutofit/>
          </a:bodyPr>
          <a:lstStyle/>
          <a:p>
            <a:r>
              <a:rPr lang="en-US" sz="4000" dirty="0"/>
              <a:t>Division 9 LTG</a:t>
            </a:r>
          </a:p>
          <a:p>
            <a:r>
              <a:rPr lang="en-US" sz="4000" dirty="0"/>
              <a:t>Chair of the Capital K Family Taskforce on Diversity, Equity, and Inclusion</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8" y="857671"/>
            <a:ext cx="6752461" cy="761621"/>
          </a:xfrm>
        </p:spPr>
        <p:txBody>
          <a:bodyPr anchor="b">
            <a:normAutofit/>
          </a:bodyPr>
          <a:lstStyle/>
          <a:p>
            <a:pPr algn="ctr"/>
            <a:r>
              <a:rPr lang="en-US" sz="4000" b="1" dirty="0">
                <a:solidFill>
                  <a:schemeClr val="bg2"/>
                </a:solidFill>
              </a:rPr>
              <a:t>And One Community</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875616" y="1456129"/>
            <a:ext cx="6752461"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Presenter: Eric Lamb</a:t>
            </a:r>
          </a:p>
        </p:txBody>
      </p:sp>
      <p:pic>
        <p:nvPicPr>
          <p:cNvPr id="7" name="Picture 6">
            <a:extLst>
              <a:ext uri="{FF2B5EF4-FFF2-40B4-BE49-F238E27FC236}">
                <a16:creationId xmlns:a16="http://schemas.microsoft.com/office/drawing/2014/main" id="{62F0EE1F-517B-4CD9-9FD2-EEAE051215C0}"/>
              </a:ext>
            </a:extLst>
          </p:cNvPr>
          <p:cNvPicPr>
            <a:picLocks noChangeAspect="1"/>
          </p:cNvPicPr>
          <p:nvPr/>
        </p:nvPicPr>
        <p:blipFill>
          <a:blip r:embed="rId4"/>
          <a:stretch>
            <a:fillRect/>
          </a:stretch>
        </p:blipFill>
        <p:spPr>
          <a:xfrm>
            <a:off x="2756868" y="2275513"/>
            <a:ext cx="2836619" cy="345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2019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7AC52E-5268-43ED-9D25-212E0D368343}"/>
              </a:ext>
            </a:extLst>
          </p:cNvPr>
          <p:cNvSpPr>
            <a:spLocks noGrp="1"/>
          </p:cNvSpPr>
          <p:nvPr>
            <p:ph type="ctrTitle"/>
          </p:nvPr>
        </p:nvSpPr>
        <p:spPr>
          <a:xfrm>
            <a:off x="3045368" y="2043663"/>
            <a:ext cx="6105194" cy="2031055"/>
          </a:xfrm>
        </p:spPr>
        <p:txBody>
          <a:bodyPr>
            <a:normAutofit/>
          </a:bodyPr>
          <a:lstStyle/>
          <a:p>
            <a:r>
              <a:rPr lang="en-US" dirty="0">
                <a:solidFill>
                  <a:srgbClr val="FFFFFF"/>
                </a:solidFill>
              </a:rPr>
              <a:t>AND ONE COMMUNITY</a:t>
            </a:r>
          </a:p>
        </p:txBody>
      </p:sp>
      <p:sp>
        <p:nvSpPr>
          <p:cNvPr id="3" name="Subtitle 2">
            <a:extLst>
              <a:ext uri="{FF2B5EF4-FFF2-40B4-BE49-F238E27FC236}">
                <a16:creationId xmlns:a16="http://schemas.microsoft.com/office/drawing/2014/main" id="{3497B0F0-2699-4BAA-A6D4-6BF47B5937B0}"/>
              </a:ext>
            </a:extLst>
          </p:cNvPr>
          <p:cNvSpPr>
            <a:spLocks noGrp="1"/>
          </p:cNvSpPr>
          <p:nvPr>
            <p:ph type="subTitle" idx="1"/>
          </p:nvPr>
        </p:nvSpPr>
        <p:spPr>
          <a:xfrm>
            <a:off x="3045368" y="4074718"/>
            <a:ext cx="6105194" cy="682079"/>
          </a:xfrm>
        </p:spPr>
        <p:txBody>
          <a:bodyPr>
            <a:normAutofit/>
          </a:bodyPr>
          <a:lstStyle/>
          <a:p>
            <a:r>
              <a:rPr lang="en-US" dirty="0">
                <a:solidFill>
                  <a:srgbClr val="FFFFFF"/>
                </a:solidFill>
              </a:rPr>
              <a:t>Update on the DEI Team   </a:t>
            </a:r>
          </a:p>
        </p:txBody>
      </p:sp>
    </p:spTree>
    <p:extLst>
      <p:ext uri="{BB962C8B-B14F-4D97-AF65-F5344CB8AC3E}">
        <p14:creationId xmlns:p14="http://schemas.microsoft.com/office/powerpoint/2010/main" val="3518807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1ADC-9860-43FB-973F-3E116D6E637A}"/>
              </a:ext>
            </a:extLst>
          </p:cNvPr>
          <p:cNvSpPr>
            <a:spLocks noGrp="1"/>
          </p:cNvSpPr>
          <p:nvPr>
            <p:ph type="title"/>
          </p:nvPr>
        </p:nvSpPr>
        <p:spPr/>
        <p:txBody>
          <a:bodyPr/>
          <a:lstStyle/>
          <a:p>
            <a:r>
              <a:rPr lang="en-US" b="1" u="sng" dirty="0"/>
              <a:t>We are ONE KIWANIS </a:t>
            </a:r>
            <a:r>
              <a:rPr lang="en-US" sz="4800" b="1" u="sng" dirty="0"/>
              <a:t>COMMUNITY</a:t>
            </a:r>
          </a:p>
        </p:txBody>
      </p:sp>
      <p:pic>
        <p:nvPicPr>
          <p:cNvPr id="1026" name="Picture 2">
            <a:extLst>
              <a:ext uri="{FF2B5EF4-FFF2-40B4-BE49-F238E27FC236}">
                <a16:creationId xmlns:a16="http://schemas.microsoft.com/office/drawing/2014/main" id="{F3671631-688D-4FD0-A875-9AC7BFD606F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38200" y="1690688"/>
            <a:ext cx="10715733" cy="516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893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FFEB-1D37-4BD7-952C-4A96DAAE5E0C}"/>
              </a:ext>
            </a:extLst>
          </p:cNvPr>
          <p:cNvSpPr>
            <a:spLocks noGrp="1"/>
          </p:cNvSpPr>
          <p:nvPr>
            <p:ph type="title"/>
          </p:nvPr>
        </p:nvSpPr>
        <p:spPr/>
        <p:txBody>
          <a:bodyPr>
            <a:normAutofit fontScale="90000"/>
          </a:bodyPr>
          <a:lstStyle/>
          <a:p>
            <a:r>
              <a:rPr lang="en-US" sz="7200" b="1" u="sng" dirty="0"/>
              <a:t>What is D, E and I?</a:t>
            </a:r>
            <a:br>
              <a:rPr lang="en-US" b="1" u="sng" dirty="0"/>
            </a:br>
            <a:endParaRPr lang="en-US" b="1" u="sng" dirty="0"/>
          </a:p>
        </p:txBody>
      </p:sp>
      <p:sp>
        <p:nvSpPr>
          <p:cNvPr id="3" name="Content Placeholder 2">
            <a:extLst>
              <a:ext uri="{FF2B5EF4-FFF2-40B4-BE49-F238E27FC236}">
                <a16:creationId xmlns:a16="http://schemas.microsoft.com/office/drawing/2014/main" id="{7CFDA751-DE62-4EBC-8FF2-622CD8023026}"/>
              </a:ext>
            </a:extLst>
          </p:cNvPr>
          <p:cNvSpPr>
            <a:spLocks noGrp="1"/>
          </p:cNvSpPr>
          <p:nvPr>
            <p:ph idx="1"/>
          </p:nvPr>
        </p:nvSpPr>
        <p:spPr/>
        <p:txBody>
          <a:bodyPr>
            <a:normAutofit/>
          </a:bodyPr>
          <a:lstStyle/>
          <a:p>
            <a:r>
              <a:rPr lang="en-US" dirty="0">
                <a:solidFill>
                  <a:srgbClr val="FF0000"/>
                </a:solidFill>
                <a:latin typeface="Bahnschrift SemiBold" panose="020B0502040204020203" pitchFamily="34" charset="0"/>
              </a:rPr>
              <a:t>Diversity</a:t>
            </a:r>
            <a:r>
              <a:rPr lang="en-US" dirty="0">
                <a:latin typeface="Bahnschrift SemiBold" panose="020B0502040204020203" pitchFamily="34" charset="0"/>
              </a:rPr>
              <a:t> is where everyone is invited to the party</a:t>
            </a:r>
          </a:p>
          <a:p>
            <a:endParaRPr lang="en-US" dirty="0">
              <a:latin typeface="Bahnschrift SemiBold" panose="020B0502040204020203" pitchFamily="34" charset="0"/>
            </a:endParaRPr>
          </a:p>
          <a:p>
            <a:r>
              <a:rPr lang="en-US" dirty="0">
                <a:solidFill>
                  <a:srgbClr val="002060"/>
                </a:solidFill>
                <a:latin typeface="Bahnschrift SemiBold" panose="020B0502040204020203" pitchFamily="34" charset="0"/>
              </a:rPr>
              <a:t>Equity </a:t>
            </a:r>
            <a:r>
              <a:rPr lang="en-US" dirty="0">
                <a:latin typeface="Bahnschrift SemiBold" panose="020B0502040204020203" pitchFamily="34" charset="0"/>
              </a:rPr>
              <a:t>mean that everyone gets to contribute to the playlist</a:t>
            </a:r>
          </a:p>
          <a:p>
            <a:endParaRPr lang="en-US" dirty="0">
              <a:latin typeface="Bahnschrift SemiBold" panose="020B0502040204020203" pitchFamily="34" charset="0"/>
            </a:endParaRPr>
          </a:p>
          <a:p>
            <a:r>
              <a:rPr lang="en-US" dirty="0">
                <a:solidFill>
                  <a:srgbClr val="00B050"/>
                </a:solidFill>
                <a:latin typeface="Bahnschrift SemiBold" panose="020B0502040204020203" pitchFamily="34" charset="0"/>
              </a:rPr>
              <a:t>Inclusion</a:t>
            </a:r>
            <a:r>
              <a:rPr lang="en-US" dirty="0">
                <a:latin typeface="Bahnschrift SemiBold" panose="020B0502040204020203" pitchFamily="34" charset="0"/>
              </a:rPr>
              <a:t> means that everyone has the opportunity to dance. </a:t>
            </a:r>
          </a:p>
        </p:txBody>
      </p:sp>
      <p:pic>
        <p:nvPicPr>
          <p:cNvPr id="2050" name="Picture 2" descr="See the source image">
            <a:extLst>
              <a:ext uri="{FF2B5EF4-FFF2-40B4-BE49-F238E27FC236}">
                <a16:creationId xmlns:a16="http://schemas.microsoft.com/office/drawing/2014/main" id="{D742C543-BCE5-4729-B066-2AABE8FB2C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1863" y="4524789"/>
            <a:ext cx="4638675"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13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0C10-F150-449F-8637-EE692342F7AD}"/>
              </a:ext>
            </a:extLst>
          </p:cNvPr>
          <p:cNvSpPr>
            <a:spLocks noGrp="1"/>
          </p:cNvSpPr>
          <p:nvPr>
            <p:ph type="title"/>
          </p:nvPr>
        </p:nvSpPr>
        <p:spPr/>
        <p:txBody>
          <a:bodyPr>
            <a:normAutofit/>
          </a:bodyPr>
          <a:lstStyle/>
          <a:p>
            <a:r>
              <a:rPr lang="en-US" sz="6600" dirty="0"/>
              <a:t>What is happening?</a:t>
            </a:r>
          </a:p>
        </p:txBody>
      </p:sp>
      <p:sp>
        <p:nvSpPr>
          <p:cNvPr id="3" name="Content Placeholder 2">
            <a:extLst>
              <a:ext uri="{FF2B5EF4-FFF2-40B4-BE49-F238E27FC236}">
                <a16:creationId xmlns:a16="http://schemas.microsoft.com/office/drawing/2014/main" id="{86A8478D-0DCE-4D37-832E-781021CC2BA5}"/>
              </a:ext>
            </a:extLst>
          </p:cNvPr>
          <p:cNvSpPr>
            <a:spLocks noGrp="1"/>
          </p:cNvSpPr>
          <p:nvPr>
            <p:ph idx="1"/>
          </p:nvPr>
        </p:nvSpPr>
        <p:spPr>
          <a:xfrm>
            <a:off x="480391" y="1435099"/>
            <a:ext cx="10515600" cy="5057775"/>
          </a:xfrm>
        </p:spPr>
        <p:txBody>
          <a:bodyPr/>
          <a:lstStyle/>
          <a:p>
            <a:r>
              <a:rPr lang="en-US" dirty="0"/>
              <a:t>The Team is made up from representatives from KEY Club, Circle K International and Kiwanis</a:t>
            </a:r>
          </a:p>
          <a:p>
            <a:r>
              <a:rPr lang="en-US" dirty="0"/>
              <a:t>Lots of tri chair meetings </a:t>
            </a:r>
          </a:p>
          <a:p>
            <a:r>
              <a:rPr lang="en-US" dirty="0"/>
              <a:t>Documents are being gathered</a:t>
            </a:r>
          </a:p>
          <a:p>
            <a:r>
              <a:rPr lang="en-US" dirty="0"/>
              <a:t>Education modules are in beginning stages</a:t>
            </a:r>
          </a:p>
          <a:p>
            <a:endParaRPr lang="en-US" dirty="0"/>
          </a:p>
          <a:p>
            <a:endParaRPr lang="en-US" dirty="0"/>
          </a:p>
          <a:p>
            <a:r>
              <a:rPr lang="en-US" dirty="0"/>
              <a:t>DEI conversations can be hard but they </a:t>
            </a:r>
          </a:p>
          <a:p>
            <a:pPr marL="0" indent="0">
              <a:buNone/>
            </a:pPr>
            <a:r>
              <a:rPr lang="en-US" dirty="0"/>
              <a:t>help us all learn.   </a:t>
            </a:r>
          </a:p>
          <a:p>
            <a:endParaRPr lang="en-US" dirty="0"/>
          </a:p>
        </p:txBody>
      </p:sp>
      <p:pic>
        <p:nvPicPr>
          <p:cNvPr id="5124" name="Picture 4" descr="See the source image">
            <a:extLst>
              <a:ext uri="{FF2B5EF4-FFF2-40B4-BE49-F238E27FC236}">
                <a16:creationId xmlns:a16="http://schemas.microsoft.com/office/drawing/2014/main" id="{F5668730-4FCF-473C-810B-D122CEB1A49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2107096"/>
            <a:ext cx="3985591" cy="401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55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5EC0-85C5-4BFB-8B5F-473E72B5303F}"/>
              </a:ext>
            </a:extLst>
          </p:cNvPr>
          <p:cNvSpPr>
            <a:spLocks noGrp="1"/>
          </p:cNvSpPr>
          <p:nvPr>
            <p:ph type="title"/>
          </p:nvPr>
        </p:nvSpPr>
        <p:spPr/>
        <p:txBody>
          <a:bodyPr>
            <a:normAutofit/>
          </a:bodyPr>
          <a:lstStyle/>
          <a:p>
            <a:r>
              <a:rPr lang="en-US" sz="6000" b="1" u="sng" dirty="0"/>
              <a:t>How are our Clubs Functioning?</a:t>
            </a:r>
          </a:p>
        </p:txBody>
      </p:sp>
      <p:pic>
        <p:nvPicPr>
          <p:cNvPr id="1026" name="Picture 2">
            <a:extLst>
              <a:ext uri="{FF2B5EF4-FFF2-40B4-BE49-F238E27FC236}">
                <a16:creationId xmlns:a16="http://schemas.microsoft.com/office/drawing/2014/main" id="{38B5177E-B36C-41D3-A571-5785E09A9ED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418013" y="2813764"/>
            <a:ext cx="5459895" cy="4044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52ECEF7B-A320-43F6-AB15-E061DA4F77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92" y="1690688"/>
            <a:ext cx="5641468" cy="307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43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8E94-585B-43C4-92C0-E87C1506635F}"/>
              </a:ext>
            </a:extLst>
          </p:cNvPr>
          <p:cNvSpPr>
            <a:spLocks noGrp="1"/>
          </p:cNvSpPr>
          <p:nvPr>
            <p:ph type="title"/>
          </p:nvPr>
        </p:nvSpPr>
        <p:spPr/>
        <p:txBody>
          <a:bodyPr/>
          <a:lstStyle/>
          <a:p>
            <a:r>
              <a:rPr lang="en-US" b="1" u="sng" dirty="0"/>
              <a:t>Our Goal:   </a:t>
            </a:r>
          </a:p>
        </p:txBody>
      </p:sp>
      <p:pic>
        <p:nvPicPr>
          <p:cNvPr id="3076" name="Picture 4" descr="See the source image">
            <a:extLst>
              <a:ext uri="{FF2B5EF4-FFF2-40B4-BE49-F238E27FC236}">
                <a16:creationId xmlns:a16="http://schemas.microsoft.com/office/drawing/2014/main" id="{307AD67E-188D-4621-8F64-4D9EF32CB12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37322" y="1690688"/>
            <a:ext cx="4985130" cy="49851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827D034E-8EFC-4AD1-8CB5-D9E02C44BF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777875"/>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499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BBC1-40AB-4924-A6E8-17B77DA67FCA}"/>
              </a:ext>
            </a:extLst>
          </p:cNvPr>
          <p:cNvSpPr>
            <a:spLocks noGrp="1"/>
          </p:cNvSpPr>
          <p:nvPr>
            <p:ph type="title"/>
          </p:nvPr>
        </p:nvSpPr>
        <p:spPr/>
        <p:txBody>
          <a:bodyPr/>
          <a:lstStyle/>
          <a:p>
            <a:endParaRPr lang="en-US" dirty="0"/>
          </a:p>
        </p:txBody>
      </p:sp>
      <p:pic>
        <p:nvPicPr>
          <p:cNvPr id="4098" name="Picture 2" descr="See the source image">
            <a:extLst>
              <a:ext uri="{FF2B5EF4-FFF2-40B4-BE49-F238E27FC236}">
                <a16:creationId xmlns:a16="http://schemas.microsoft.com/office/drawing/2014/main" id="{475A9A49-5102-4C9C-913A-5BCBC9CB3D4B}"/>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12192000" cy="699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29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2" name="Round Single Corner Rectangle 16">
            <a:extLst>
              <a:ext uri="{FF2B5EF4-FFF2-40B4-BE49-F238E27FC236}">
                <a16:creationId xmlns:a16="http://schemas.microsoft.com/office/drawing/2014/main" id="{04B7EA48-2154-4E59-9F36-6BC72DA8F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4973" y="643467"/>
            <a:ext cx="2559744" cy="1706538"/>
          </a:xfrm>
          <a:prstGeom prst="round1Rect">
            <a:avLst>
              <a:gd name="adj" fmla="val 14792"/>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07E345-5EE9-40DD-9EF4-5AD1E28DCD02}"/>
              </a:ext>
            </a:extLst>
          </p:cNvPr>
          <p:cNvPicPr>
            <a:picLocks noChangeAspect="1"/>
          </p:cNvPicPr>
          <p:nvPr/>
        </p:nvPicPr>
        <p:blipFill>
          <a:blip r:embed="rId3"/>
          <a:stretch>
            <a:fillRect/>
          </a:stretch>
        </p:blipFill>
        <p:spPr>
          <a:xfrm>
            <a:off x="952551" y="816301"/>
            <a:ext cx="2258568" cy="1364934"/>
          </a:xfrm>
          <a:prstGeom prst="rect">
            <a:avLst/>
          </a:prstGeom>
        </p:spPr>
      </p:pic>
      <p:sp>
        <p:nvSpPr>
          <p:cNvPr id="14" name="Round Diagonal Corner Rectangle 12">
            <a:extLst>
              <a:ext uri="{FF2B5EF4-FFF2-40B4-BE49-F238E27FC236}">
                <a16:creationId xmlns:a16="http://schemas.microsoft.com/office/drawing/2014/main" id="{50CB2E6E-5C9B-4D63-A7B7-EB4BDD2C7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3" y="2554110"/>
            <a:ext cx="2565764" cy="1710603"/>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D67E1B-08EE-4D93-A23B-3846F90177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51" y="2875824"/>
            <a:ext cx="2258568" cy="1067173"/>
          </a:xfrm>
          <a:prstGeom prst="rect">
            <a:avLst/>
          </a:prstGeom>
        </p:spPr>
      </p:pic>
      <p:sp>
        <p:nvSpPr>
          <p:cNvPr id="16" name="Round Single Corner Rectangle 18">
            <a:extLst>
              <a:ext uri="{FF2B5EF4-FFF2-40B4-BE49-F238E27FC236}">
                <a16:creationId xmlns:a16="http://schemas.microsoft.com/office/drawing/2014/main" id="{D9F3B175-D9A0-4272-8A14-1E8E1F83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4973" y="4472883"/>
            <a:ext cx="2559744" cy="1706538"/>
          </a:xfrm>
          <a:prstGeom prst="round1Rect">
            <a:avLst>
              <a:gd name="adj" fmla="val 14792"/>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51" y="4914754"/>
            <a:ext cx="2258568" cy="818730"/>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3657599" y="2249487"/>
            <a:ext cx="7389812" cy="3541714"/>
          </a:xfrm>
        </p:spPr>
        <p:txBody>
          <a:bodyPr>
            <a:normAutofit/>
          </a:bodyPr>
          <a:lstStyle/>
          <a:p>
            <a:pPr marL="0" indent="0">
              <a:buNone/>
            </a:pPr>
            <a:endParaRPr lang="en-US" dirty="0"/>
          </a:p>
          <a:p>
            <a:pPr marL="0" indent="0">
              <a:buNone/>
            </a:pPr>
            <a:r>
              <a:rPr lang="en-US" sz="7000" dirty="0"/>
              <a:t>Door Prizes</a:t>
            </a:r>
          </a:p>
        </p:txBody>
      </p:sp>
    </p:spTree>
    <p:extLst>
      <p:ext uri="{BB962C8B-B14F-4D97-AF65-F5344CB8AC3E}">
        <p14:creationId xmlns:p14="http://schemas.microsoft.com/office/powerpoint/2010/main" val="319323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51C7-0299-F54C-AEDC-8E8E54D74E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B4B036-00C7-904F-9A46-F1956C1B42A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519C67D-B9A6-CD42-9294-290D03023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784" y="0"/>
            <a:ext cx="10314432" cy="6858000"/>
          </a:xfrm>
          <a:prstGeom prst="rect">
            <a:avLst/>
          </a:prstGeom>
        </p:spPr>
      </p:pic>
    </p:spTree>
    <p:extLst>
      <p:ext uri="{BB962C8B-B14F-4D97-AF65-F5344CB8AC3E}">
        <p14:creationId xmlns:p14="http://schemas.microsoft.com/office/powerpoint/2010/main" val="5852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391508"/>
            <a:ext cx="4135561" cy="2321169"/>
          </a:xfrm>
        </p:spPr>
        <p:txBody>
          <a:bodyPr>
            <a:noAutofit/>
          </a:bodyPr>
          <a:lstStyle/>
          <a:p>
            <a:pPr marL="0" indent="0">
              <a:buNone/>
            </a:pPr>
            <a:r>
              <a:rPr lang="en-US" sz="4000" dirty="0"/>
              <a:t>Division 5 LTG &amp;</a:t>
            </a:r>
          </a:p>
          <a:p>
            <a:pPr marL="0" indent="0">
              <a:buNone/>
            </a:pPr>
            <a:r>
              <a:rPr lang="en-US" sz="4000" dirty="0"/>
              <a:t>Karwanis Founder</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8" y="857671"/>
            <a:ext cx="6752461" cy="761621"/>
          </a:xfrm>
        </p:spPr>
        <p:txBody>
          <a:bodyPr anchor="b">
            <a:normAutofit/>
          </a:bodyPr>
          <a:lstStyle/>
          <a:p>
            <a:pPr algn="ctr"/>
            <a:r>
              <a:rPr lang="en-US" sz="4000" b="1" dirty="0">
                <a:solidFill>
                  <a:schemeClr val="bg2"/>
                </a:solidFill>
              </a:rPr>
              <a:t>At A Time</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875616" y="1456129"/>
            <a:ext cx="6752461"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Presenter: Christine Johnson</a:t>
            </a:r>
          </a:p>
        </p:txBody>
      </p:sp>
      <p:pic>
        <p:nvPicPr>
          <p:cNvPr id="8" name="Picture 7" descr="A person standing next to a car&#10;&#10;Description automatically generated with medium confidence">
            <a:extLst>
              <a:ext uri="{FF2B5EF4-FFF2-40B4-BE49-F238E27FC236}">
                <a16:creationId xmlns:a16="http://schemas.microsoft.com/office/drawing/2014/main" id="{5D4E9869-CF36-42FC-95F5-A8514FE21A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4216" y="2477049"/>
            <a:ext cx="4235259" cy="3052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392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26F0-9C0D-4729-9389-1F94B28CB3BA}"/>
              </a:ext>
            </a:extLst>
          </p:cNvPr>
          <p:cNvSpPr>
            <a:spLocks noGrp="1"/>
          </p:cNvSpPr>
          <p:nvPr>
            <p:ph type="ctrTitle"/>
          </p:nvPr>
        </p:nvSpPr>
        <p:spPr>
          <a:xfrm>
            <a:off x="1524000" y="1122363"/>
            <a:ext cx="9144000" cy="1655762"/>
          </a:xfrm>
          <a:noFill/>
        </p:spPr>
        <p:txBody>
          <a:bodyPr/>
          <a:lstStyle/>
          <a:p>
            <a:r>
              <a:rPr lang="en-US" sz="8800" dirty="0">
                <a:latin typeface="Harlow Solid Italic" panose="04030604020F02020D02" pitchFamily="82" charset="0"/>
              </a:rPr>
              <a:t>Kar-</a:t>
            </a:r>
            <a:r>
              <a:rPr lang="en-US" sz="8800" dirty="0" err="1">
                <a:latin typeface="Harlow Solid Italic" panose="04030604020F02020D02" pitchFamily="82" charset="0"/>
              </a:rPr>
              <a:t>Wanis</a:t>
            </a:r>
            <a:r>
              <a:rPr lang="en-US" dirty="0"/>
              <a:t>  </a:t>
            </a:r>
          </a:p>
        </p:txBody>
      </p:sp>
      <p:sp>
        <p:nvSpPr>
          <p:cNvPr id="3" name="Subtitle 2">
            <a:extLst>
              <a:ext uri="{FF2B5EF4-FFF2-40B4-BE49-F238E27FC236}">
                <a16:creationId xmlns:a16="http://schemas.microsoft.com/office/drawing/2014/main" id="{37208207-1C73-40CF-96CE-FA971C4934AD}"/>
              </a:ext>
            </a:extLst>
          </p:cNvPr>
          <p:cNvSpPr>
            <a:spLocks noGrp="1"/>
          </p:cNvSpPr>
          <p:nvPr>
            <p:ph type="subTitle" idx="1"/>
          </p:nvPr>
        </p:nvSpPr>
        <p:spPr>
          <a:xfrm>
            <a:off x="1443990" y="4365626"/>
            <a:ext cx="9144000" cy="1177924"/>
          </a:xfrm>
        </p:spPr>
        <p:txBody>
          <a:bodyPr>
            <a:normAutofit/>
          </a:bodyPr>
          <a:lstStyle/>
          <a:p>
            <a:r>
              <a:rPr lang="en-US" sz="7200" dirty="0">
                <a:latin typeface="Harlow Solid Italic" panose="04030604020F02020D02" pitchFamily="82" charset="0"/>
              </a:rPr>
              <a:t>What a Classic Idea!</a:t>
            </a:r>
          </a:p>
        </p:txBody>
      </p:sp>
    </p:spTree>
    <p:extLst>
      <p:ext uri="{BB962C8B-B14F-4D97-AF65-F5344CB8AC3E}">
        <p14:creationId xmlns:p14="http://schemas.microsoft.com/office/powerpoint/2010/main" val="83534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24ED-FE68-4A0E-A72A-C6D43033B556}"/>
              </a:ext>
            </a:extLst>
          </p:cNvPr>
          <p:cNvSpPr>
            <a:spLocks noGrp="1"/>
          </p:cNvSpPr>
          <p:nvPr>
            <p:ph type="title"/>
          </p:nvPr>
        </p:nvSpPr>
        <p:spPr/>
        <p:txBody>
          <a:bodyPr>
            <a:normAutofit fontScale="90000"/>
          </a:bodyPr>
          <a:lstStyle/>
          <a:p>
            <a:pPr algn="ctr"/>
            <a:r>
              <a:rPr lang="en-US" sz="6000" dirty="0">
                <a:latin typeface="Harlow Solid Italic" panose="04030604020F02020D02" pitchFamily="82" charset="0"/>
              </a:rPr>
              <a:t>What is A Car Show?</a:t>
            </a:r>
            <a:br>
              <a:rPr lang="en-US" sz="6000" dirty="0">
                <a:latin typeface="Harlow Solid Italic" panose="04030604020F02020D02" pitchFamily="82" charset="0"/>
              </a:rPr>
            </a:br>
            <a:br>
              <a:rPr lang="en-US" sz="900" dirty="0">
                <a:latin typeface="Harlow Solid Italic" panose="04030604020F02020D02" pitchFamily="82" charset="0"/>
              </a:rPr>
            </a:br>
            <a:r>
              <a:rPr lang="en-US" sz="3600" b="1" dirty="0">
                <a:latin typeface="+mn-lt"/>
              </a:rPr>
              <a:t>Essentially – Beauty Pageant for Cars</a:t>
            </a:r>
          </a:p>
        </p:txBody>
      </p:sp>
      <p:sp>
        <p:nvSpPr>
          <p:cNvPr id="4" name="Text Placeholder 3">
            <a:extLst>
              <a:ext uri="{FF2B5EF4-FFF2-40B4-BE49-F238E27FC236}">
                <a16:creationId xmlns:a16="http://schemas.microsoft.com/office/drawing/2014/main" id="{5C5D1E1F-105C-4CE0-96A4-66D9F38BAAA7}"/>
              </a:ext>
            </a:extLst>
          </p:cNvPr>
          <p:cNvSpPr>
            <a:spLocks noGrp="1"/>
          </p:cNvSpPr>
          <p:nvPr>
            <p:ph type="body" idx="1"/>
          </p:nvPr>
        </p:nvSpPr>
        <p:spPr/>
        <p:txBody>
          <a:bodyPr/>
          <a:lstStyle/>
          <a:p>
            <a:pPr algn="ctr"/>
            <a:r>
              <a:rPr lang="en-US" dirty="0"/>
              <a:t>Car Show</a:t>
            </a:r>
            <a:br>
              <a:rPr lang="en-US" dirty="0"/>
            </a:br>
            <a:r>
              <a:rPr lang="en-US" dirty="0"/>
              <a:t>Fund Raiser</a:t>
            </a:r>
          </a:p>
        </p:txBody>
      </p:sp>
      <p:sp>
        <p:nvSpPr>
          <p:cNvPr id="3" name="Content Placeholder 2">
            <a:extLst>
              <a:ext uri="{FF2B5EF4-FFF2-40B4-BE49-F238E27FC236}">
                <a16:creationId xmlns:a16="http://schemas.microsoft.com/office/drawing/2014/main" id="{27CAD54F-F7E6-4AF6-9E82-3EEE5B930288}"/>
              </a:ext>
            </a:extLst>
          </p:cNvPr>
          <p:cNvSpPr>
            <a:spLocks noGrp="1"/>
          </p:cNvSpPr>
          <p:nvPr>
            <p:ph sz="half" idx="2"/>
          </p:nvPr>
        </p:nvSpPr>
        <p:spPr>
          <a:xfrm>
            <a:off x="839789" y="2505075"/>
            <a:ext cx="5000942" cy="2421255"/>
          </a:xfrm>
          <a:blipFill dpi="0" rotWithShape="1">
            <a:blip r:embed="rId2" cstate="screen">
              <a:alphaModFix amt="30000"/>
              <a:extLst>
                <a:ext uri="{28A0092B-C50C-407E-A947-70E740481C1C}">
                  <a14:useLocalDpi xmlns:a14="http://schemas.microsoft.com/office/drawing/2010/main"/>
                </a:ext>
              </a:extLst>
            </a:blip>
            <a:srcRect/>
            <a:stretch>
              <a:fillRect/>
            </a:stretch>
          </a:blipFill>
        </p:spPr>
        <p:txBody>
          <a:bodyPr>
            <a:normAutofit/>
          </a:bodyPr>
          <a:lstStyle/>
          <a:p>
            <a:pPr lvl="2"/>
            <a:endParaRPr lang="en-US" dirty="0"/>
          </a:p>
          <a:p>
            <a:pPr marL="0" indent="0">
              <a:buNone/>
            </a:pPr>
            <a:endParaRPr lang="en-US" dirty="0"/>
          </a:p>
          <a:p>
            <a:pPr lvl="1"/>
            <a:endParaRPr lang="en-US" dirty="0"/>
          </a:p>
          <a:p>
            <a:endParaRPr lang="en-US" dirty="0"/>
          </a:p>
          <a:p>
            <a:pPr marL="0" indent="0">
              <a:buNone/>
            </a:pPr>
            <a:endParaRPr lang="en-US" dirty="0"/>
          </a:p>
        </p:txBody>
      </p:sp>
      <p:sp>
        <p:nvSpPr>
          <p:cNvPr id="5" name="Text Placeholder 4">
            <a:extLst>
              <a:ext uri="{FF2B5EF4-FFF2-40B4-BE49-F238E27FC236}">
                <a16:creationId xmlns:a16="http://schemas.microsoft.com/office/drawing/2014/main" id="{3D655695-D079-4B8E-B94D-3869CBFEA61C}"/>
              </a:ext>
            </a:extLst>
          </p:cNvPr>
          <p:cNvSpPr>
            <a:spLocks noGrp="1"/>
          </p:cNvSpPr>
          <p:nvPr>
            <p:ph type="body" sz="quarter" idx="3"/>
          </p:nvPr>
        </p:nvSpPr>
        <p:spPr/>
        <p:txBody>
          <a:bodyPr/>
          <a:lstStyle/>
          <a:p>
            <a:pPr algn="ctr"/>
            <a:r>
              <a:rPr lang="en-US" dirty="0"/>
              <a:t>Cruise In</a:t>
            </a:r>
            <a:br>
              <a:rPr lang="en-US" dirty="0"/>
            </a:br>
            <a:r>
              <a:rPr lang="en-US" dirty="0"/>
              <a:t>Fun Raiser</a:t>
            </a:r>
          </a:p>
        </p:txBody>
      </p:sp>
      <p:pic>
        <p:nvPicPr>
          <p:cNvPr id="9" name="Content Placeholder 8" descr="A picture containing text, sky, outdoor, road&#10;&#10;Description automatically generated">
            <a:extLst>
              <a:ext uri="{FF2B5EF4-FFF2-40B4-BE49-F238E27FC236}">
                <a16:creationId xmlns:a16="http://schemas.microsoft.com/office/drawing/2014/main" id="{DF0293E4-0920-471A-AF48-220D8A1A3C11}"/>
              </a:ext>
            </a:extLst>
          </p:cNvPr>
          <p:cNvPicPr>
            <a:picLocks noGrp="1" noChangeAspect="1"/>
          </p:cNvPicPr>
          <p:nvPr>
            <p:ph sz="quarter" idx="4"/>
          </p:nvPr>
        </p:nvPicPr>
        <p:blipFill>
          <a:blip r:embed="rId3" cstate="screen">
            <a:alphaModFix amt="29000"/>
            <a:extLst>
              <a:ext uri="{28A0092B-C50C-407E-A947-70E740481C1C}">
                <a14:useLocalDpi xmlns:a14="http://schemas.microsoft.com/office/drawing/2010/main"/>
              </a:ext>
            </a:extLst>
          </a:blip>
          <a:stretch>
            <a:fillRect/>
          </a:stretch>
        </p:blipFill>
        <p:spPr>
          <a:xfrm>
            <a:off x="6480810" y="2505075"/>
            <a:ext cx="4871403" cy="2420938"/>
          </a:xfrm>
        </p:spPr>
      </p:pic>
      <p:sp>
        <p:nvSpPr>
          <p:cNvPr id="7" name="TextBox 6">
            <a:extLst>
              <a:ext uri="{FF2B5EF4-FFF2-40B4-BE49-F238E27FC236}">
                <a16:creationId xmlns:a16="http://schemas.microsoft.com/office/drawing/2014/main" id="{92B09732-EC8C-4F01-87BD-4CA610C6F6FF}"/>
              </a:ext>
            </a:extLst>
          </p:cNvPr>
          <p:cNvSpPr txBox="1"/>
          <p:nvPr/>
        </p:nvSpPr>
        <p:spPr>
          <a:xfrm>
            <a:off x="836612" y="5269230"/>
            <a:ext cx="105156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Custom Car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Identifying new venues to further Spread the Word and open new fund raising opportunities</a:t>
            </a:r>
          </a:p>
        </p:txBody>
      </p:sp>
      <p:sp>
        <p:nvSpPr>
          <p:cNvPr id="10" name="TextBox 9">
            <a:extLst>
              <a:ext uri="{FF2B5EF4-FFF2-40B4-BE49-F238E27FC236}">
                <a16:creationId xmlns:a16="http://schemas.microsoft.com/office/drawing/2014/main" id="{F1C6854C-6874-47DD-AD7E-72FC549A5022}"/>
              </a:ext>
            </a:extLst>
          </p:cNvPr>
          <p:cNvSpPr txBox="1"/>
          <p:nvPr/>
        </p:nvSpPr>
        <p:spPr>
          <a:xfrm>
            <a:off x="937260" y="2697480"/>
            <a:ext cx="4812030" cy="221599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Participants are judged for multiple prizes</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Various possible streams of revenue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Sponsors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Concessions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C115CBA-91A2-470A-9754-ACB2D2BADC35}"/>
              </a:ext>
            </a:extLst>
          </p:cNvPr>
          <p:cNvSpPr txBox="1"/>
          <p:nvPr/>
        </p:nvSpPr>
        <p:spPr>
          <a:xfrm>
            <a:off x="6637654" y="2697480"/>
            <a:ext cx="4472306" cy="19082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Participants show cars – no judging</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Less Man Power Intensive</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Promotional Based Venue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754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person, ground, outdoor&#10;&#10;Description automatically generated">
            <a:extLst>
              <a:ext uri="{FF2B5EF4-FFF2-40B4-BE49-F238E27FC236}">
                <a16:creationId xmlns:a16="http://schemas.microsoft.com/office/drawing/2014/main" id="{B0E47C9C-CA5E-411C-88A1-D6EF658C71C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18616" y="3127057"/>
            <a:ext cx="5573384" cy="3730943"/>
          </a:xfrm>
        </p:spPr>
      </p:pic>
      <p:sp>
        <p:nvSpPr>
          <p:cNvPr id="2" name="Title 1">
            <a:extLst>
              <a:ext uri="{FF2B5EF4-FFF2-40B4-BE49-F238E27FC236}">
                <a16:creationId xmlns:a16="http://schemas.microsoft.com/office/drawing/2014/main" id="{2262D2B0-F6EC-4658-AC97-CC26949FAE8B}"/>
              </a:ext>
            </a:extLst>
          </p:cNvPr>
          <p:cNvSpPr>
            <a:spLocks noGrp="1"/>
          </p:cNvSpPr>
          <p:nvPr>
            <p:ph type="title"/>
          </p:nvPr>
        </p:nvSpPr>
        <p:spPr>
          <a:xfrm>
            <a:off x="838200" y="365125"/>
            <a:ext cx="10515600" cy="823595"/>
          </a:xfrm>
        </p:spPr>
        <p:txBody>
          <a:bodyPr>
            <a:noAutofit/>
          </a:bodyPr>
          <a:lstStyle/>
          <a:p>
            <a:pPr algn="ctr"/>
            <a:r>
              <a:rPr lang="en-US" sz="6000" dirty="0">
                <a:latin typeface="Harlow Solid Italic" panose="04030604020F02020D02" pitchFamily="82" charset="0"/>
              </a:rPr>
              <a:t>Start Your Engines!</a:t>
            </a:r>
          </a:p>
        </p:txBody>
      </p:sp>
      <p:sp>
        <p:nvSpPr>
          <p:cNvPr id="8" name="TextBox 7">
            <a:extLst>
              <a:ext uri="{FF2B5EF4-FFF2-40B4-BE49-F238E27FC236}">
                <a16:creationId xmlns:a16="http://schemas.microsoft.com/office/drawing/2014/main" id="{FF7872DD-9844-466A-AD27-F5B823A74EB1}"/>
              </a:ext>
            </a:extLst>
          </p:cNvPr>
          <p:cNvSpPr txBox="1"/>
          <p:nvPr/>
        </p:nvSpPr>
        <p:spPr>
          <a:xfrm>
            <a:off x="228600" y="1405890"/>
            <a:ext cx="11624310"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Our Inaugural Car Show - Pocomoke City, Maryland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Planned in Six Weeks</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Venue was Filled to Capacity</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Introduced Kiwanis to Community as a Family of Clubs Working Together</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Had 90% Division Club Participation at Event</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Event was attended by District Governor Dennis Baugh,</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Immediate Past District Governor, David Lurie, </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Lt Governor, Christine Johnson</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Immediate Past Lt Governor, Robin Marks</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Foundation Director, Charles Marks</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Past Trustee, Jack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Hassman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76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82999D-F30A-4665-8B33-C232ACAA101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25357" y="0"/>
            <a:ext cx="5874898" cy="6301069"/>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4B1F24ED-FE68-4A0E-A72A-C6D43033B556}"/>
              </a:ext>
            </a:extLst>
          </p:cNvPr>
          <p:cNvSpPr>
            <a:spLocks noGrp="1"/>
          </p:cNvSpPr>
          <p:nvPr>
            <p:ph type="title"/>
          </p:nvPr>
        </p:nvSpPr>
        <p:spPr>
          <a:xfrm>
            <a:off x="537210" y="798445"/>
            <a:ext cx="5558790" cy="881765"/>
          </a:xfrm>
        </p:spPr>
        <p:txBody>
          <a:bodyPr>
            <a:normAutofit fontScale="90000"/>
          </a:bodyPr>
          <a:lstStyle/>
          <a:p>
            <a:r>
              <a:rPr lang="en-US" dirty="0">
                <a:solidFill>
                  <a:srgbClr val="000000"/>
                </a:solidFill>
                <a:latin typeface="Harlow Solid Italic" panose="04030604020F02020D02" pitchFamily="82" charset="0"/>
              </a:rPr>
              <a:t>Creation of Kar-</a:t>
            </a:r>
            <a:r>
              <a:rPr lang="en-US" dirty="0" err="1">
                <a:solidFill>
                  <a:srgbClr val="000000"/>
                </a:solidFill>
                <a:latin typeface="Harlow Solid Italic" panose="04030604020F02020D02" pitchFamily="82" charset="0"/>
              </a:rPr>
              <a:t>Wanis</a:t>
            </a:r>
            <a:endParaRPr lang="en-US" dirty="0">
              <a:solidFill>
                <a:srgbClr val="000000"/>
              </a:solidFill>
              <a:latin typeface="Harlow Solid Italic" panose="04030604020F02020D02" pitchFamily="82" charset="0"/>
            </a:endParaRPr>
          </a:p>
        </p:txBody>
      </p:sp>
      <p:sp>
        <p:nvSpPr>
          <p:cNvPr id="3" name="Content Placeholder 2">
            <a:extLst>
              <a:ext uri="{FF2B5EF4-FFF2-40B4-BE49-F238E27FC236}">
                <a16:creationId xmlns:a16="http://schemas.microsoft.com/office/drawing/2014/main" id="{27CAD54F-F7E6-4AF6-9E82-3EEE5B930288}"/>
              </a:ext>
            </a:extLst>
          </p:cNvPr>
          <p:cNvSpPr>
            <a:spLocks noGrp="1"/>
          </p:cNvSpPr>
          <p:nvPr>
            <p:ph idx="1"/>
          </p:nvPr>
        </p:nvSpPr>
        <p:spPr>
          <a:xfrm>
            <a:off x="804997" y="1977391"/>
            <a:ext cx="4706803" cy="4083582"/>
          </a:xfrm>
        </p:spPr>
        <p:txBody>
          <a:bodyPr anchor="ctr">
            <a:normAutofit/>
          </a:bodyPr>
          <a:lstStyle/>
          <a:p>
            <a:pPr marL="0" indent="0">
              <a:buNone/>
            </a:pPr>
            <a:r>
              <a:rPr lang="en-US" sz="4000" dirty="0">
                <a:solidFill>
                  <a:srgbClr val="000000"/>
                </a:solidFill>
              </a:rPr>
              <a:t>Kar-</a:t>
            </a:r>
            <a:r>
              <a:rPr lang="en-US" sz="4000" dirty="0" err="1">
                <a:solidFill>
                  <a:srgbClr val="000000"/>
                </a:solidFill>
              </a:rPr>
              <a:t>Wanis</a:t>
            </a:r>
            <a:r>
              <a:rPr lang="en-US" sz="4000" dirty="0">
                <a:solidFill>
                  <a:srgbClr val="000000"/>
                </a:solidFill>
              </a:rPr>
              <a:t> is an event-specific, division wide satellite committee dedicated to planning and executing Kiwanis sponsored car events.</a:t>
            </a:r>
          </a:p>
          <a:p>
            <a:endParaRPr lang="en-US" sz="2000" dirty="0">
              <a:solidFill>
                <a:srgbClr val="000000"/>
              </a:solidFill>
            </a:endParaRPr>
          </a:p>
        </p:txBody>
      </p:sp>
    </p:spTree>
    <p:extLst>
      <p:ext uri="{BB962C8B-B14F-4D97-AF65-F5344CB8AC3E}">
        <p14:creationId xmlns:p14="http://schemas.microsoft.com/office/powerpoint/2010/main" val="1394422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82999D-F30A-4665-8B33-C232ACAA101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36103" y="1314450"/>
            <a:ext cx="3755897" cy="413766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4B1F24ED-FE68-4A0E-A72A-C6D43033B556}"/>
              </a:ext>
            </a:extLst>
          </p:cNvPr>
          <p:cNvSpPr>
            <a:spLocks noGrp="1"/>
          </p:cNvSpPr>
          <p:nvPr>
            <p:ph type="title"/>
          </p:nvPr>
        </p:nvSpPr>
        <p:spPr>
          <a:xfrm>
            <a:off x="628968" y="455545"/>
            <a:ext cx="7189152" cy="858905"/>
          </a:xfrm>
        </p:spPr>
        <p:txBody>
          <a:bodyPr>
            <a:normAutofit/>
          </a:bodyPr>
          <a:lstStyle/>
          <a:p>
            <a:pPr algn="ctr"/>
            <a:r>
              <a:rPr lang="en-US" dirty="0">
                <a:solidFill>
                  <a:srgbClr val="000000"/>
                </a:solidFill>
                <a:latin typeface="Harlow Solid Italic" panose="04030604020F02020D02" pitchFamily="82" charset="0"/>
              </a:rPr>
              <a:t>Why Kar-</a:t>
            </a:r>
            <a:r>
              <a:rPr lang="en-US" dirty="0" err="1">
                <a:solidFill>
                  <a:srgbClr val="000000"/>
                </a:solidFill>
                <a:latin typeface="Harlow Solid Italic" panose="04030604020F02020D02" pitchFamily="82" charset="0"/>
              </a:rPr>
              <a:t>wanis</a:t>
            </a:r>
            <a:r>
              <a:rPr lang="en-US" dirty="0">
                <a:solidFill>
                  <a:srgbClr val="000000"/>
                </a:solidFill>
                <a:latin typeface="Harlow Solid Italic" panose="04030604020F02020D02" pitchFamily="82" charset="0"/>
              </a:rPr>
              <a:t> Works</a:t>
            </a:r>
          </a:p>
        </p:txBody>
      </p:sp>
      <p:sp>
        <p:nvSpPr>
          <p:cNvPr id="3" name="Content Placeholder 2">
            <a:extLst>
              <a:ext uri="{FF2B5EF4-FFF2-40B4-BE49-F238E27FC236}">
                <a16:creationId xmlns:a16="http://schemas.microsoft.com/office/drawing/2014/main" id="{27CAD54F-F7E6-4AF6-9E82-3EEE5B930288}"/>
              </a:ext>
            </a:extLst>
          </p:cNvPr>
          <p:cNvSpPr>
            <a:spLocks noGrp="1"/>
          </p:cNvSpPr>
          <p:nvPr>
            <p:ph idx="1"/>
          </p:nvPr>
        </p:nvSpPr>
        <p:spPr>
          <a:xfrm>
            <a:off x="217170" y="1634490"/>
            <a:ext cx="7875269" cy="4426483"/>
          </a:xfrm>
        </p:spPr>
        <p:txBody>
          <a:bodyPr anchor="ctr">
            <a:noAutofit/>
          </a:bodyPr>
          <a:lstStyle/>
          <a:p>
            <a:pPr lvl="1"/>
            <a:r>
              <a:rPr lang="en-US" sz="2000" b="1" dirty="0">
                <a:solidFill>
                  <a:srgbClr val="000000"/>
                </a:solidFill>
              </a:rPr>
              <a:t>Provides a pool of event knowledgeable volunteers</a:t>
            </a:r>
          </a:p>
          <a:p>
            <a:pPr lvl="2"/>
            <a:r>
              <a:rPr lang="en-US" b="1" dirty="0">
                <a:solidFill>
                  <a:srgbClr val="000000"/>
                </a:solidFill>
              </a:rPr>
              <a:t>Kar-</a:t>
            </a:r>
            <a:r>
              <a:rPr lang="en-US" b="1" dirty="0" err="1">
                <a:solidFill>
                  <a:srgbClr val="000000"/>
                </a:solidFill>
              </a:rPr>
              <a:t>wanis</a:t>
            </a:r>
            <a:r>
              <a:rPr lang="en-US" b="1" dirty="0">
                <a:solidFill>
                  <a:srgbClr val="000000"/>
                </a:solidFill>
              </a:rPr>
              <a:t> has volunteers experienced in promoting and running car events, including promotion, registration and judging</a:t>
            </a:r>
          </a:p>
          <a:p>
            <a:pPr lvl="2"/>
            <a:r>
              <a:rPr lang="en-US" b="1" dirty="0">
                <a:solidFill>
                  <a:srgbClr val="000000"/>
                </a:solidFill>
              </a:rPr>
              <a:t>Creates event opportunities for all club sizes</a:t>
            </a:r>
          </a:p>
          <a:p>
            <a:pPr lvl="1"/>
            <a:r>
              <a:rPr lang="en-US" sz="2000" b="1" dirty="0">
                <a:solidFill>
                  <a:srgbClr val="000000"/>
                </a:solidFill>
              </a:rPr>
              <a:t>Offers profitable addition to an existing event.</a:t>
            </a:r>
          </a:p>
          <a:p>
            <a:pPr lvl="1"/>
            <a:r>
              <a:rPr lang="en-US" sz="2000" b="1" dirty="0">
                <a:solidFill>
                  <a:srgbClr val="000000"/>
                </a:solidFill>
              </a:rPr>
              <a:t>Provides venues for participating clubs for fund-raising opportunities</a:t>
            </a:r>
          </a:p>
          <a:p>
            <a:pPr lvl="2"/>
            <a:r>
              <a:rPr lang="en-US" b="1" dirty="0">
                <a:solidFill>
                  <a:srgbClr val="000000"/>
                </a:solidFill>
              </a:rPr>
              <a:t>Multiple clubs with concessions for fund-raising</a:t>
            </a:r>
          </a:p>
          <a:p>
            <a:pPr lvl="1"/>
            <a:r>
              <a:rPr lang="en-US" sz="2000" b="1" dirty="0">
                <a:solidFill>
                  <a:srgbClr val="000000"/>
                </a:solidFill>
              </a:rPr>
              <a:t>Provides venues for participating clubs to promote other events or programs</a:t>
            </a:r>
          </a:p>
          <a:p>
            <a:pPr lvl="1"/>
            <a:r>
              <a:rPr lang="en-US" sz="2000" b="1" dirty="0">
                <a:solidFill>
                  <a:srgbClr val="000000"/>
                </a:solidFill>
              </a:rPr>
              <a:t>Helps re-energize existing clubs with purpose and opportunity</a:t>
            </a:r>
          </a:p>
          <a:p>
            <a:pPr lvl="1"/>
            <a:r>
              <a:rPr lang="en-US" sz="2000" b="1" dirty="0">
                <a:solidFill>
                  <a:srgbClr val="000000"/>
                </a:solidFill>
              </a:rPr>
              <a:t>Creates unique recruitment method for new members</a:t>
            </a:r>
          </a:p>
          <a:p>
            <a:pPr lvl="1"/>
            <a:r>
              <a:rPr lang="en-US" sz="2000" b="1" dirty="0">
                <a:solidFill>
                  <a:srgbClr val="000000"/>
                </a:solidFill>
              </a:rPr>
              <a:t>Increases community exposure and partnerships</a:t>
            </a:r>
          </a:p>
          <a:p>
            <a:pPr lvl="1"/>
            <a:r>
              <a:rPr lang="en-US" sz="2000" b="1" dirty="0">
                <a:solidFill>
                  <a:srgbClr val="000000"/>
                </a:solidFill>
              </a:rPr>
              <a:t>Promotes stronger Kiwanis family relations including SLPs</a:t>
            </a:r>
          </a:p>
          <a:p>
            <a:pPr marL="457200" lvl="1" indent="0">
              <a:buNone/>
            </a:pPr>
            <a:endParaRPr lang="en-US" sz="1800" dirty="0">
              <a:solidFill>
                <a:srgbClr val="000000"/>
              </a:solidFill>
            </a:endParaRPr>
          </a:p>
        </p:txBody>
      </p:sp>
    </p:spTree>
    <p:extLst>
      <p:ext uri="{BB962C8B-B14F-4D97-AF65-F5344CB8AC3E}">
        <p14:creationId xmlns:p14="http://schemas.microsoft.com/office/powerpoint/2010/main" val="37190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F4E4-9D91-4A0E-8489-954B74FFEFF8}"/>
              </a:ext>
            </a:extLst>
          </p:cNvPr>
          <p:cNvSpPr>
            <a:spLocks noGrp="1"/>
          </p:cNvSpPr>
          <p:nvPr>
            <p:ph type="title"/>
          </p:nvPr>
        </p:nvSpPr>
        <p:spPr>
          <a:xfrm>
            <a:off x="838200" y="365125"/>
            <a:ext cx="10515600" cy="2473642"/>
          </a:xfrm>
        </p:spPr>
        <p:txBody>
          <a:bodyPr>
            <a:noAutofit/>
          </a:bodyPr>
          <a:lstStyle/>
          <a:p>
            <a:pPr algn="ctr"/>
            <a:r>
              <a:rPr lang="en-US" sz="8000" dirty="0">
                <a:latin typeface="Harlow Solid Italic" panose="04030604020F02020D02" pitchFamily="82" charset="0"/>
              </a:rPr>
              <a:t>Christine Johnson</a:t>
            </a:r>
            <a:br>
              <a:rPr lang="en-US" sz="8000" dirty="0">
                <a:latin typeface="Harlow Solid Italic" panose="04030604020F02020D02" pitchFamily="82" charset="0"/>
              </a:rPr>
            </a:br>
            <a:r>
              <a:rPr lang="en-US" sz="8800" dirty="0">
                <a:latin typeface="Harlow Solid Italic" panose="04030604020F02020D02" pitchFamily="82" charset="0"/>
              </a:rPr>
              <a:t>732-580-4074</a:t>
            </a:r>
          </a:p>
        </p:txBody>
      </p:sp>
      <p:sp>
        <p:nvSpPr>
          <p:cNvPr id="3" name="Content Placeholder 2">
            <a:extLst>
              <a:ext uri="{FF2B5EF4-FFF2-40B4-BE49-F238E27FC236}">
                <a16:creationId xmlns:a16="http://schemas.microsoft.com/office/drawing/2014/main" id="{B88CCB06-7A17-4154-AAD0-C42596EC73D7}"/>
              </a:ext>
            </a:extLst>
          </p:cNvPr>
          <p:cNvSpPr>
            <a:spLocks noGrp="1"/>
          </p:cNvSpPr>
          <p:nvPr>
            <p:ph idx="1"/>
          </p:nvPr>
        </p:nvSpPr>
        <p:spPr>
          <a:xfrm>
            <a:off x="838200" y="2838767"/>
            <a:ext cx="10515600" cy="3539173"/>
          </a:xfrm>
        </p:spPr>
        <p:txBody>
          <a:bodyPr>
            <a:normAutofit fontScale="92500" lnSpcReduction="20000"/>
          </a:bodyPr>
          <a:lstStyle/>
          <a:p>
            <a:pPr marL="0" indent="0">
              <a:buNone/>
            </a:pPr>
            <a:r>
              <a:rPr lang="en-US" sz="4000" b="1" dirty="0"/>
              <a:t>Want to know how to get your club or division started?</a:t>
            </a:r>
          </a:p>
          <a:p>
            <a:pPr marL="0" indent="0">
              <a:buNone/>
            </a:pPr>
            <a:endParaRPr lang="en-US" sz="3200" b="1" dirty="0"/>
          </a:p>
          <a:p>
            <a:pPr marL="0" indent="0">
              <a:buNone/>
            </a:pPr>
            <a:r>
              <a:rPr lang="en-US" sz="5400" b="1" dirty="0"/>
              <a:t>Questions?</a:t>
            </a:r>
          </a:p>
          <a:p>
            <a:pPr marL="0" indent="0">
              <a:buNone/>
            </a:pPr>
            <a:endParaRPr lang="en-US" sz="5400" b="1" dirty="0"/>
          </a:p>
          <a:p>
            <a:pPr marL="0" indent="0">
              <a:buNone/>
            </a:pPr>
            <a:r>
              <a:rPr lang="en-US" sz="5400" b="1" dirty="0"/>
              <a:t>Call or Text</a:t>
            </a:r>
          </a:p>
        </p:txBody>
      </p:sp>
      <p:pic>
        <p:nvPicPr>
          <p:cNvPr id="6" name="Picture 5" descr="A person standing next to a car&#10;&#10;Description automatically generated with medium confidence">
            <a:extLst>
              <a:ext uri="{FF2B5EF4-FFF2-40B4-BE49-F238E27FC236}">
                <a16:creationId xmlns:a16="http://schemas.microsoft.com/office/drawing/2014/main" id="{5D4E9869-CF36-42FC-95F5-A8514FE21A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6459" y="3456620"/>
            <a:ext cx="4235259" cy="3052765"/>
          </a:xfrm>
          <a:prstGeom prst="rect">
            <a:avLst/>
          </a:prstGeom>
        </p:spPr>
      </p:pic>
    </p:spTree>
    <p:extLst>
      <p:ext uri="{BB962C8B-B14F-4D97-AF65-F5344CB8AC3E}">
        <p14:creationId xmlns:p14="http://schemas.microsoft.com/office/powerpoint/2010/main" val="1309107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CB5CC6F-11C1-4C07-87C0-F043993E89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FADA3C27-4EC6-4DCA-BB85-C75BAAE82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2D8216BF-F79F-406D-A3B4-46744068AC4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C6C16BE5-8A9A-432D-8A61-230FA03816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1779"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2E852AB2-2672-41DF-9CF6-FCDEF1805EF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90283F1A-A49E-441D-BDF5-35B8BEE426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7">
              <a:extLst>
                <a:ext uri="{FF2B5EF4-FFF2-40B4-BE49-F238E27FC236}">
                  <a16:creationId xmlns:a16="http://schemas.microsoft.com/office/drawing/2014/main" id="{B0BC41A4-F3F1-4CD4-B266-D9DAA21710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Rectangle 8">
              <a:extLst>
                <a:ext uri="{FF2B5EF4-FFF2-40B4-BE49-F238E27FC236}">
                  <a16:creationId xmlns:a16="http://schemas.microsoft.com/office/drawing/2014/main" id="{6E29DA39-130F-41A1-A21E-4FB453948A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39995AD4-F8DE-4CEB-B958-1DBF7EAC29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0">
              <a:extLst>
                <a:ext uri="{FF2B5EF4-FFF2-40B4-BE49-F238E27FC236}">
                  <a16:creationId xmlns:a16="http://schemas.microsoft.com/office/drawing/2014/main" id="{D1F7DCE1-6887-4FE0-A7D7-3652030CF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1">
              <a:extLst>
                <a:ext uri="{FF2B5EF4-FFF2-40B4-BE49-F238E27FC236}">
                  <a16:creationId xmlns:a16="http://schemas.microsoft.com/office/drawing/2014/main" id="{4E46B0E1-9543-441D-AD1D-1308AF88C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2">
              <a:extLst>
                <a:ext uri="{FF2B5EF4-FFF2-40B4-BE49-F238E27FC236}">
                  <a16:creationId xmlns:a16="http://schemas.microsoft.com/office/drawing/2014/main" id="{E8C112C9-8D48-4612-AE0B-CF59EC743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3">
              <a:extLst>
                <a:ext uri="{FF2B5EF4-FFF2-40B4-BE49-F238E27FC236}">
                  <a16:creationId xmlns:a16="http://schemas.microsoft.com/office/drawing/2014/main" id="{2D16C38C-4A3B-4060-9A3B-C47DD6DE7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4">
              <a:extLst>
                <a:ext uri="{FF2B5EF4-FFF2-40B4-BE49-F238E27FC236}">
                  <a16:creationId xmlns:a16="http://schemas.microsoft.com/office/drawing/2014/main" id="{0A9B4CAA-8439-44B3-B738-2123169FA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5">
              <a:extLst>
                <a:ext uri="{FF2B5EF4-FFF2-40B4-BE49-F238E27FC236}">
                  <a16:creationId xmlns:a16="http://schemas.microsoft.com/office/drawing/2014/main" id="{8C6EF933-69B7-48C8-9337-4E0DEF6E75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6">
              <a:extLst>
                <a:ext uri="{FF2B5EF4-FFF2-40B4-BE49-F238E27FC236}">
                  <a16:creationId xmlns:a16="http://schemas.microsoft.com/office/drawing/2014/main" id="{B428AEFA-3C03-48AA-AEA5-8E3F58904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7">
              <a:extLst>
                <a:ext uri="{FF2B5EF4-FFF2-40B4-BE49-F238E27FC236}">
                  <a16:creationId xmlns:a16="http://schemas.microsoft.com/office/drawing/2014/main" id="{041D2508-FE53-47C0-887F-38BD1FB73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8">
              <a:extLst>
                <a:ext uri="{FF2B5EF4-FFF2-40B4-BE49-F238E27FC236}">
                  <a16:creationId xmlns:a16="http://schemas.microsoft.com/office/drawing/2014/main" id="{2C0392BD-D896-4A41-B18B-1389FE1F00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9">
              <a:extLst>
                <a:ext uri="{FF2B5EF4-FFF2-40B4-BE49-F238E27FC236}">
                  <a16:creationId xmlns:a16="http://schemas.microsoft.com/office/drawing/2014/main" id="{B3272EA3-C600-441C-BFC9-ACFF90CD4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0">
              <a:extLst>
                <a:ext uri="{FF2B5EF4-FFF2-40B4-BE49-F238E27FC236}">
                  <a16:creationId xmlns:a16="http://schemas.microsoft.com/office/drawing/2014/main" id="{D8731AA3-BC2D-408B-9D72-C804B8B9ED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1">
              <a:extLst>
                <a:ext uri="{FF2B5EF4-FFF2-40B4-BE49-F238E27FC236}">
                  <a16:creationId xmlns:a16="http://schemas.microsoft.com/office/drawing/2014/main" id="{BE934A31-790A-459C-A997-670583ADCC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2">
              <a:extLst>
                <a:ext uri="{FF2B5EF4-FFF2-40B4-BE49-F238E27FC236}">
                  <a16:creationId xmlns:a16="http://schemas.microsoft.com/office/drawing/2014/main" id="{241F679B-BBF0-49DA-A9F3-D623BA752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3">
              <a:extLst>
                <a:ext uri="{FF2B5EF4-FFF2-40B4-BE49-F238E27FC236}">
                  <a16:creationId xmlns:a16="http://schemas.microsoft.com/office/drawing/2014/main" id="{0BDC4BE0-E1FF-48B5-A064-70F561454E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4">
              <a:extLst>
                <a:ext uri="{FF2B5EF4-FFF2-40B4-BE49-F238E27FC236}">
                  <a16:creationId xmlns:a16="http://schemas.microsoft.com/office/drawing/2014/main" id="{245FC7BA-96DB-41CB-B43A-8EEE482C3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5">
              <a:extLst>
                <a:ext uri="{FF2B5EF4-FFF2-40B4-BE49-F238E27FC236}">
                  <a16:creationId xmlns:a16="http://schemas.microsoft.com/office/drawing/2014/main" id="{3BBD03A9-646B-40EE-9A27-15297EC93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6">
              <a:extLst>
                <a:ext uri="{FF2B5EF4-FFF2-40B4-BE49-F238E27FC236}">
                  <a16:creationId xmlns:a16="http://schemas.microsoft.com/office/drawing/2014/main" id="{4D738FC2-47B4-4BC9-B109-05C56DC00D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7">
              <a:extLst>
                <a:ext uri="{FF2B5EF4-FFF2-40B4-BE49-F238E27FC236}">
                  <a16:creationId xmlns:a16="http://schemas.microsoft.com/office/drawing/2014/main" id="{148BE0A7-2537-452C-BA13-B78D302CB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8">
              <a:extLst>
                <a:ext uri="{FF2B5EF4-FFF2-40B4-BE49-F238E27FC236}">
                  <a16:creationId xmlns:a16="http://schemas.microsoft.com/office/drawing/2014/main" id="{CF6A9D45-D849-4BF5-BBA0-D7BE29B884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9">
              <a:extLst>
                <a:ext uri="{FF2B5EF4-FFF2-40B4-BE49-F238E27FC236}">
                  <a16:creationId xmlns:a16="http://schemas.microsoft.com/office/drawing/2014/main" id="{13F44E41-B5E8-472D-80F2-4539AD3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0">
              <a:extLst>
                <a:ext uri="{FF2B5EF4-FFF2-40B4-BE49-F238E27FC236}">
                  <a16:creationId xmlns:a16="http://schemas.microsoft.com/office/drawing/2014/main" id="{CE052494-AAF2-4C3C-A072-317B7F9873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1">
              <a:extLst>
                <a:ext uri="{FF2B5EF4-FFF2-40B4-BE49-F238E27FC236}">
                  <a16:creationId xmlns:a16="http://schemas.microsoft.com/office/drawing/2014/main" id="{90345C3D-13FE-4815-9563-58A52B457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2">
              <a:extLst>
                <a:ext uri="{FF2B5EF4-FFF2-40B4-BE49-F238E27FC236}">
                  <a16:creationId xmlns:a16="http://schemas.microsoft.com/office/drawing/2014/main" id="{37908D29-2BB3-4D6C-92DB-864F630573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Rectangle 33">
              <a:extLst>
                <a:ext uri="{FF2B5EF4-FFF2-40B4-BE49-F238E27FC236}">
                  <a16:creationId xmlns:a16="http://schemas.microsoft.com/office/drawing/2014/main" id="{174B5792-73C4-4FBF-BAD9-F9A5BBC5916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D4741BB8-0638-4A06-85A7-69FE81BC44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id="{FBDB982D-6E9A-426E-86B1-69031E104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id="{400B8260-9575-48DB-9175-B1C8530241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id="{52FB1DD3-BAEC-4974-89F5-36B695945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id="{E51161AB-FDC1-4703-9C29-C410366B9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id="{DE6123AD-33B5-429C-B8F7-DB1A8FDAB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id="{8C454A1D-B20A-4994-8C14-EE5DD3B99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1">
              <a:extLst>
                <a:ext uri="{FF2B5EF4-FFF2-40B4-BE49-F238E27FC236}">
                  <a16:creationId xmlns:a16="http://schemas.microsoft.com/office/drawing/2014/main" id="{CFA7BB74-790B-45D7-B94B-DD4D83ED8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2">
              <a:extLst>
                <a:ext uri="{FF2B5EF4-FFF2-40B4-BE49-F238E27FC236}">
                  <a16:creationId xmlns:a16="http://schemas.microsoft.com/office/drawing/2014/main" id="{19BBC3FC-0052-4BDB-8D6A-421E07EE26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43">
              <a:extLst>
                <a:ext uri="{FF2B5EF4-FFF2-40B4-BE49-F238E27FC236}">
                  <a16:creationId xmlns:a16="http://schemas.microsoft.com/office/drawing/2014/main" id="{42A3E4B3-707A-4D0A-BEED-61A77E96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4">
              <a:extLst>
                <a:ext uri="{FF2B5EF4-FFF2-40B4-BE49-F238E27FC236}">
                  <a16:creationId xmlns:a16="http://schemas.microsoft.com/office/drawing/2014/main" id="{089BBE83-D985-45E9-B442-1326F6FBA5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Rectangle 45">
              <a:extLst>
                <a:ext uri="{FF2B5EF4-FFF2-40B4-BE49-F238E27FC236}">
                  <a16:creationId xmlns:a16="http://schemas.microsoft.com/office/drawing/2014/main" id="{FE1B194F-F703-4020-92ED-DBDB5C234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D7A22662-B7AF-4857-AD78-716690A26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7">
              <a:extLst>
                <a:ext uri="{FF2B5EF4-FFF2-40B4-BE49-F238E27FC236}">
                  <a16:creationId xmlns:a16="http://schemas.microsoft.com/office/drawing/2014/main" id="{62C16BE5-0C4B-48FC-ABA4-36A8F2DFE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8">
              <a:extLst>
                <a:ext uri="{FF2B5EF4-FFF2-40B4-BE49-F238E27FC236}">
                  <a16:creationId xmlns:a16="http://schemas.microsoft.com/office/drawing/2014/main" id="{C2327DB7-B7F2-4829-909E-A03D62252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9">
              <a:extLst>
                <a:ext uri="{FF2B5EF4-FFF2-40B4-BE49-F238E27FC236}">
                  <a16:creationId xmlns:a16="http://schemas.microsoft.com/office/drawing/2014/main" id="{167918EB-9EB1-413F-8C39-F018CCDCCD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50">
              <a:extLst>
                <a:ext uri="{FF2B5EF4-FFF2-40B4-BE49-F238E27FC236}">
                  <a16:creationId xmlns:a16="http://schemas.microsoft.com/office/drawing/2014/main" id="{B971E245-631A-4364-A177-C1D1B6B4D3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1">
              <a:extLst>
                <a:ext uri="{FF2B5EF4-FFF2-40B4-BE49-F238E27FC236}">
                  <a16:creationId xmlns:a16="http://schemas.microsoft.com/office/drawing/2014/main" id="{1D4C1872-66E3-45EB-BDE7-26C02A17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2">
              <a:extLst>
                <a:ext uri="{FF2B5EF4-FFF2-40B4-BE49-F238E27FC236}">
                  <a16:creationId xmlns:a16="http://schemas.microsoft.com/office/drawing/2014/main" id="{D2BC0771-493C-4FEF-958F-859C53924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3">
              <a:extLst>
                <a:ext uri="{FF2B5EF4-FFF2-40B4-BE49-F238E27FC236}">
                  <a16:creationId xmlns:a16="http://schemas.microsoft.com/office/drawing/2014/main" id="{E339169B-1EE1-4E4F-BA0C-BD3AD57FD7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4">
              <a:extLst>
                <a:ext uri="{FF2B5EF4-FFF2-40B4-BE49-F238E27FC236}">
                  <a16:creationId xmlns:a16="http://schemas.microsoft.com/office/drawing/2014/main" id="{BBC80538-8C59-46A3-B187-66C9A6D3F2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5">
              <a:extLst>
                <a:ext uri="{FF2B5EF4-FFF2-40B4-BE49-F238E27FC236}">
                  <a16:creationId xmlns:a16="http://schemas.microsoft.com/office/drawing/2014/main" id="{C5F9090C-11D8-4272-815D-11B1911DA3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6">
              <a:extLst>
                <a:ext uri="{FF2B5EF4-FFF2-40B4-BE49-F238E27FC236}">
                  <a16:creationId xmlns:a16="http://schemas.microsoft.com/office/drawing/2014/main" id="{A361F786-6FA9-4EAD-81EF-BF4734D466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7">
              <a:extLst>
                <a:ext uri="{FF2B5EF4-FFF2-40B4-BE49-F238E27FC236}">
                  <a16:creationId xmlns:a16="http://schemas.microsoft.com/office/drawing/2014/main" id="{63B2A436-CEC8-477C-ACDD-6E5D2ABBC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8">
              <a:extLst>
                <a:ext uri="{FF2B5EF4-FFF2-40B4-BE49-F238E27FC236}">
                  <a16:creationId xmlns:a16="http://schemas.microsoft.com/office/drawing/2014/main" id="{7FAE92CD-EBFF-4DB4-9F5D-00D33E902E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Picture 4">
            <a:extLst>
              <a:ext uri="{FF2B5EF4-FFF2-40B4-BE49-F238E27FC236}">
                <a16:creationId xmlns:a16="http://schemas.microsoft.com/office/drawing/2014/main" id="{CBB39356-48D3-4FDA-B26E-DED99573EE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7" y="1"/>
            <a:ext cx="4635583" cy="3427413"/>
          </a:xfrm>
          <a:custGeom>
            <a:avLst/>
            <a:gdLst/>
            <a:ahLst/>
            <a:cxnLst/>
            <a:rect l="l" t="t" r="r" b="b"/>
            <a:pathLst>
              <a:path w="4635583" h="3427413">
                <a:moveTo>
                  <a:pt x="0" y="0"/>
                </a:moveTo>
                <a:lnTo>
                  <a:pt x="4635583" y="0"/>
                </a:lnTo>
                <a:lnTo>
                  <a:pt x="4635583" y="3427413"/>
                </a:lnTo>
                <a:lnTo>
                  <a:pt x="0" y="3427413"/>
                </a:lnTo>
                <a:close/>
              </a:path>
            </a:pathLst>
          </a:custGeom>
        </p:spPr>
      </p:pic>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5597" y="3427414"/>
            <a:ext cx="4635583" cy="3430587"/>
          </a:xfrm>
          <a:custGeom>
            <a:avLst/>
            <a:gdLst/>
            <a:ahLst/>
            <a:cxnLst/>
            <a:rect l="l" t="t" r="r" b="b"/>
            <a:pathLst>
              <a:path w="4635583" h="3430587">
                <a:moveTo>
                  <a:pt x="0" y="0"/>
                </a:moveTo>
                <a:lnTo>
                  <a:pt x="4635583" y="0"/>
                </a:lnTo>
                <a:lnTo>
                  <a:pt x="4635583" y="3430587"/>
                </a:lnTo>
                <a:lnTo>
                  <a:pt x="0" y="3430587"/>
                </a:lnTo>
                <a:close/>
              </a:path>
            </a:pathLst>
          </a:custGeom>
        </p:spPr>
      </p:pic>
      <p:cxnSp>
        <p:nvCxnSpPr>
          <p:cNvPr id="70" name="Straight Connector 69">
            <a:extLst>
              <a:ext uri="{FF2B5EF4-FFF2-40B4-BE49-F238E27FC236}">
                <a16:creationId xmlns:a16="http://schemas.microsoft.com/office/drawing/2014/main" id="{E104AA93-67FD-43AC-92F9-5840A89E43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2483"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2" name="Straight Connector 71">
            <a:extLst>
              <a:ext uri="{FF2B5EF4-FFF2-40B4-BE49-F238E27FC236}">
                <a16:creationId xmlns:a16="http://schemas.microsoft.com/office/drawing/2014/main" id="{95AE1CAD-A877-4C0B-91F7-CA9C684C94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5491209" y="2249487"/>
            <a:ext cx="5877677" cy="3541714"/>
          </a:xfrm>
        </p:spPr>
        <p:txBody>
          <a:bodyPr>
            <a:normAutofit/>
          </a:bodyPr>
          <a:lstStyle/>
          <a:p>
            <a:pPr marL="0" indent="0">
              <a:buNone/>
            </a:pPr>
            <a:endParaRPr lang="en-US" dirty="0"/>
          </a:p>
          <a:p>
            <a:pPr marL="0" indent="0">
              <a:buNone/>
            </a:pPr>
            <a:r>
              <a:rPr lang="en-US" sz="7500" dirty="0"/>
              <a:t>Door Prizes</a:t>
            </a:r>
          </a:p>
        </p:txBody>
      </p:sp>
    </p:spTree>
    <p:extLst>
      <p:ext uri="{BB962C8B-B14F-4D97-AF65-F5344CB8AC3E}">
        <p14:creationId xmlns:p14="http://schemas.microsoft.com/office/powerpoint/2010/main" val="4092971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7" name="Group 16">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8" name="Group 17">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30"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1"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2"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7"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9" name="Group 18">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8"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60"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website&#10;&#10;Description automatically generated">
            <a:extLst>
              <a:ext uri="{FF2B5EF4-FFF2-40B4-BE49-F238E27FC236}">
                <a16:creationId xmlns:a16="http://schemas.microsoft.com/office/drawing/2014/main" id="{B21B2436-8751-4FE8-B3D0-89D2B78F8D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3153" y="998538"/>
            <a:ext cx="2627175" cy="952351"/>
          </a:xfrm>
          <a:prstGeom prst="rect">
            <a:avLst/>
          </a:prstGeom>
        </p:spPr>
      </p:pic>
      <p:sp>
        <p:nvSpPr>
          <p:cNvPr id="57" name="Title 1">
            <a:extLst>
              <a:ext uri="{FF2B5EF4-FFF2-40B4-BE49-F238E27FC236}">
                <a16:creationId xmlns:a16="http://schemas.microsoft.com/office/drawing/2014/main" id="{7C9F972E-F7F5-4FED-82E7-4B0FFF6EE5D9}"/>
              </a:ext>
            </a:extLst>
          </p:cNvPr>
          <p:cNvSpPr txBox="1">
            <a:spLocks/>
          </p:cNvSpPr>
          <p:nvPr/>
        </p:nvSpPr>
        <p:spPr>
          <a:xfrm>
            <a:off x="2314667" y="2464587"/>
            <a:ext cx="6752461" cy="13884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8000" b="1" dirty="0">
                <a:solidFill>
                  <a:schemeClr val="bg2"/>
                </a:solidFill>
              </a:rPr>
              <a:t>LUNCH</a:t>
            </a:r>
          </a:p>
        </p:txBody>
      </p:sp>
      <p:sp>
        <p:nvSpPr>
          <p:cNvPr id="59" name="Content Placeholder 2">
            <a:extLst>
              <a:ext uri="{FF2B5EF4-FFF2-40B4-BE49-F238E27FC236}">
                <a16:creationId xmlns:a16="http://schemas.microsoft.com/office/drawing/2014/main" id="{9F1BD2E5-4C02-4E19-8100-EB06C0D1BE05}"/>
              </a:ext>
            </a:extLst>
          </p:cNvPr>
          <p:cNvSpPr txBox="1">
            <a:spLocks/>
          </p:cNvSpPr>
          <p:nvPr/>
        </p:nvSpPr>
        <p:spPr>
          <a:xfrm>
            <a:off x="1182687" y="4350196"/>
            <a:ext cx="9686837"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Please return Promptly at 12:30pm</a:t>
            </a:r>
          </a:p>
          <a:p>
            <a:pPr marL="0" indent="0" algn="ctr">
              <a:buFont typeface="Arial" panose="020B0604020202020204" pitchFamily="34" charset="0"/>
              <a:buNone/>
            </a:pPr>
            <a:r>
              <a:rPr lang="en-US" sz="3400" dirty="0">
                <a:solidFill>
                  <a:srgbClr val="00B0F0"/>
                </a:solidFill>
              </a:rPr>
              <a:t>Next up: Spiritual &amp; Human Values Fellowship</a:t>
            </a:r>
          </a:p>
        </p:txBody>
      </p:sp>
    </p:spTree>
    <p:extLst>
      <p:ext uri="{BB962C8B-B14F-4D97-AF65-F5344CB8AC3E}">
        <p14:creationId xmlns:p14="http://schemas.microsoft.com/office/powerpoint/2010/main" val="630969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391508"/>
            <a:ext cx="4135561" cy="2321169"/>
          </a:xfrm>
        </p:spPr>
        <p:txBody>
          <a:bodyPr>
            <a:noAutofit/>
          </a:bodyPr>
          <a:lstStyle/>
          <a:p>
            <a:pPr marL="0" indent="0">
              <a:buNone/>
            </a:pPr>
            <a:r>
              <a:rPr lang="en-US" sz="4000" dirty="0"/>
              <a:t>Honoring and Remembering our Kiwanis Family That Has Left Before Us</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9" y="1189949"/>
            <a:ext cx="6752461" cy="761621"/>
          </a:xfrm>
        </p:spPr>
        <p:txBody>
          <a:bodyPr anchor="b">
            <a:normAutofit fontScale="90000"/>
          </a:bodyPr>
          <a:lstStyle/>
          <a:p>
            <a:pPr algn="ctr"/>
            <a:r>
              <a:rPr lang="en-US" sz="4000" b="1" dirty="0">
                <a:solidFill>
                  <a:schemeClr val="bg2"/>
                </a:solidFill>
              </a:rPr>
              <a:t>Spiritual and Human Values Fellowship</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875617" y="1865200"/>
            <a:ext cx="6752461"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Elana Gardner, Governor-Elect</a:t>
            </a:r>
          </a:p>
        </p:txBody>
      </p:sp>
      <p:pic>
        <p:nvPicPr>
          <p:cNvPr id="6" name="Picture 5">
            <a:extLst>
              <a:ext uri="{FF2B5EF4-FFF2-40B4-BE49-F238E27FC236}">
                <a16:creationId xmlns:a16="http://schemas.microsoft.com/office/drawing/2014/main" id="{81CA6F3F-8ACF-46F4-B2A1-B667F4333616}"/>
              </a:ext>
            </a:extLst>
          </p:cNvPr>
          <p:cNvPicPr>
            <a:picLocks noChangeAspect="1"/>
          </p:cNvPicPr>
          <p:nvPr/>
        </p:nvPicPr>
        <p:blipFill>
          <a:blip r:embed="rId4"/>
          <a:stretch>
            <a:fillRect/>
          </a:stretch>
        </p:blipFill>
        <p:spPr>
          <a:xfrm>
            <a:off x="2812998" y="2684584"/>
            <a:ext cx="2632668" cy="3204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1230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p:txBody>
          <a:bodyPr>
            <a:normAutofit/>
          </a:bodyPr>
          <a:lstStyle/>
          <a:p>
            <a:r>
              <a:rPr lang="en-US" sz="4400" b="1" dirty="0"/>
              <a:t>Agenda</a:t>
            </a:r>
          </a:p>
        </p:txBody>
      </p: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1141412" y="1758462"/>
            <a:ext cx="10640280" cy="4032739"/>
          </a:xfrm>
        </p:spPr>
        <p:txBody>
          <a:bodyPr>
            <a:noAutofit/>
          </a:bodyPr>
          <a:lstStyle/>
          <a:p>
            <a:r>
              <a:rPr lang="en-US" sz="4000" dirty="0"/>
              <a:t>20 – 30 Minute Sessions Based upon the Kiwanis Mission Statement</a:t>
            </a:r>
          </a:p>
          <a:p>
            <a:pPr lvl="1"/>
            <a:r>
              <a:rPr lang="en-US" sz="3600" dirty="0"/>
              <a:t>2 Keynote Speakers</a:t>
            </a:r>
          </a:p>
          <a:p>
            <a:pPr lvl="1"/>
            <a:r>
              <a:rPr lang="en-US" sz="3600" dirty="0"/>
              <a:t>6 Presenters</a:t>
            </a:r>
          </a:p>
          <a:p>
            <a:r>
              <a:rPr lang="en-US" sz="4000" dirty="0"/>
              <a:t>Spiritual &amp; Human Values Presentation</a:t>
            </a:r>
          </a:p>
          <a:p>
            <a:r>
              <a:rPr lang="en-US" sz="4000" dirty="0"/>
              <a:t>Commercials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spTree>
    <p:extLst>
      <p:ext uri="{BB962C8B-B14F-4D97-AF65-F5344CB8AC3E}">
        <p14:creationId xmlns:p14="http://schemas.microsoft.com/office/powerpoint/2010/main" val="1991772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844250" y="735025"/>
            <a:ext cx="5905500" cy="760500"/>
          </a:xfrm>
          <a:prstGeom prst="rect">
            <a:avLst/>
          </a:prstGeom>
          <a:noFill/>
          <a:ln>
            <a:noFill/>
          </a:ln>
        </p:spPr>
        <p:txBody>
          <a:bodyPr spcFirstLastPara="1" wrap="square" lIns="91425" tIns="45700" rIns="91425" bIns="45700" anchor="ctr" anchorCtr="0">
            <a:noAutofit/>
          </a:bodyPr>
          <a:lstStyle/>
          <a:p>
            <a:r>
              <a:rPr lang="ru-RU" sz="5400">
                <a:latin typeface="Dancing Script"/>
                <a:ea typeface="Dancing Script"/>
                <a:cs typeface="Dancing Script"/>
                <a:sym typeface="Dancing Script"/>
              </a:rPr>
              <a:t>In Remembrance</a:t>
            </a:r>
            <a:endParaRPr sz="5400">
              <a:latin typeface="Dancing Script"/>
              <a:ea typeface="Dancing Script"/>
              <a:cs typeface="Dancing Script"/>
              <a:sym typeface="Dancing Script"/>
            </a:endParaRPr>
          </a:p>
        </p:txBody>
      </p:sp>
      <p:sp>
        <p:nvSpPr>
          <p:cNvPr id="53" name="Google Shape;53;p14"/>
          <p:cNvSpPr txBox="1">
            <a:spLocks noGrp="1"/>
          </p:cNvSpPr>
          <p:nvPr>
            <p:ph type="subTitle" idx="1"/>
          </p:nvPr>
        </p:nvSpPr>
        <p:spPr>
          <a:xfrm>
            <a:off x="1962150" y="5162550"/>
            <a:ext cx="7162800" cy="1371600"/>
          </a:xfrm>
          <a:prstGeom prst="rect">
            <a:avLst/>
          </a:prstGeom>
          <a:noFill/>
          <a:ln>
            <a:noFill/>
          </a:ln>
        </p:spPr>
        <p:txBody>
          <a:bodyPr spcFirstLastPara="1" wrap="square" lIns="91425" tIns="45700" rIns="91425" bIns="45700" anchor="t" anchorCtr="0">
            <a:noAutofit/>
          </a:bodyPr>
          <a:lstStyle/>
          <a:p>
            <a:pPr marL="0" indent="0">
              <a:spcBef>
                <a:spcPts val="0"/>
              </a:spcBef>
            </a:pPr>
            <a:r>
              <a:rPr lang="ru-RU" sz="3100" dirty="0" err="1">
                <a:latin typeface="Dancing Script"/>
                <a:ea typeface="Dancing Script"/>
                <a:cs typeface="Dancing Script"/>
                <a:sym typeface="Dancing Script"/>
              </a:rPr>
              <a:t>To</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provide</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through</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Kiwanis</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clubs</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a</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practical</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means</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to</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form</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enduring</a:t>
            </a:r>
            <a:r>
              <a:rPr lang="ru-RU" sz="3100" dirty="0">
                <a:latin typeface="Dancing Script"/>
                <a:ea typeface="Dancing Script"/>
                <a:cs typeface="Dancing Script"/>
                <a:sym typeface="Dancing Script"/>
              </a:rPr>
              <a:t> </a:t>
            </a:r>
            <a:r>
              <a:rPr lang="ru-RU" sz="3100" dirty="0" err="1">
                <a:latin typeface="Dancing Script"/>
                <a:ea typeface="Dancing Script"/>
                <a:cs typeface="Dancing Script"/>
                <a:sym typeface="Dancing Script"/>
              </a:rPr>
              <a:t>friendships</a:t>
            </a:r>
            <a:r>
              <a:rPr lang="ru-RU" sz="3100" dirty="0">
                <a:latin typeface="Dancing Script"/>
                <a:ea typeface="Dancing Script"/>
                <a:cs typeface="Dancing Script"/>
                <a:sym typeface="Dancing Script"/>
              </a:rPr>
              <a:t> </a:t>
            </a:r>
            <a:r>
              <a:rPr lang="en-US" sz="3100" dirty="0">
                <a:latin typeface="Dancing Script"/>
                <a:ea typeface="Dancing Script"/>
                <a:cs typeface="Dancing Script"/>
                <a:sym typeface="Dancing Script"/>
              </a:rPr>
              <a:t>………</a:t>
            </a:r>
            <a:endParaRPr sz="3100" dirty="0">
              <a:latin typeface="Dancing Script"/>
              <a:ea typeface="Dancing Script"/>
              <a:cs typeface="Dancing Script"/>
              <a:sym typeface="Dancing Script"/>
            </a:endParaRPr>
          </a:p>
        </p:txBody>
      </p:sp>
    </p:spTree>
    <p:extLst>
      <p:ext uri="{BB962C8B-B14F-4D97-AF65-F5344CB8AC3E}">
        <p14:creationId xmlns:p14="http://schemas.microsoft.com/office/powerpoint/2010/main" val="948382641"/>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2640014" y="333375"/>
            <a:ext cx="5545137" cy="649288"/>
          </a:xfrm>
          <a:prstGeom prst="rect">
            <a:avLst/>
          </a:prstGeom>
          <a:noFill/>
          <a:ln>
            <a:noFill/>
          </a:ln>
        </p:spPr>
        <p:txBody>
          <a:bodyPr spcFirstLastPara="1" wrap="square" lIns="91425" tIns="45700" rIns="91425" bIns="45700" anchor="ctr" anchorCtr="0">
            <a:noAutofit/>
          </a:bodyPr>
          <a:lstStyle/>
          <a:p>
            <a:r>
              <a:rPr lang="ru-RU" sz="3200">
                <a:latin typeface="Dancing Script"/>
                <a:ea typeface="Dancing Script"/>
                <a:cs typeface="Dancing Script"/>
                <a:sym typeface="Dancing Script"/>
              </a:rPr>
              <a:t>It starts with “One Hello”</a:t>
            </a:r>
            <a:endParaRPr sz="3200">
              <a:latin typeface="Dancing Script"/>
              <a:ea typeface="Dancing Script"/>
              <a:cs typeface="Dancing Script"/>
              <a:sym typeface="Dancing Script"/>
            </a:endParaRPr>
          </a:p>
        </p:txBody>
      </p:sp>
      <p:sp>
        <p:nvSpPr>
          <p:cNvPr id="59" name="Google Shape;59;p15"/>
          <p:cNvSpPr txBox="1">
            <a:spLocks noGrp="1"/>
          </p:cNvSpPr>
          <p:nvPr>
            <p:ph type="body" idx="1"/>
          </p:nvPr>
        </p:nvSpPr>
        <p:spPr>
          <a:xfrm>
            <a:off x="1943100" y="1700225"/>
            <a:ext cx="8039100" cy="4681500"/>
          </a:xfrm>
          <a:prstGeom prst="rect">
            <a:avLst/>
          </a:prstGeom>
          <a:noFill/>
          <a:ln>
            <a:noFill/>
          </a:ln>
        </p:spPr>
        <p:txBody>
          <a:bodyPr spcFirstLastPara="1" wrap="square" lIns="91425" tIns="45700" rIns="91425" bIns="45700" anchor="t" anchorCtr="0">
            <a:noAutofit/>
          </a:bodyPr>
          <a:lstStyle/>
          <a:p>
            <a:pPr marL="342900" indent="0">
              <a:lnSpc>
                <a:spcPct val="80000"/>
              </a:lnSpc>
              <a:spcBef>
                <a:spcPts val="400"/>
              </a:spcBef>
              <a:buNone/>
            </a:pPr>
            <a:r>
              <a:rPr lang="ru-RU" sz="3500" i="1">
                <a:solidFill>
                  <a:schemeClr val="dk2"/>
                </a:solidFill>
                <a:latin typeface="Dancing Script"/>
                <a:ea typeface="Dancing Script"/>
                <a:cs typeface="Dancing Script"/>
                <a:sym typeface="Dancing Script"/>
              </a:rPr>
              <a:t>Today we pause to turn inward and upward as we give primacy to the human and spiritual rather than the material values of life. We celebrate the lives of our Capital District Kiwanis Family and are comforted knowing that though no longer in our presence they remain with us in our hearts everytime we serve. They inspire us to continue their work and to cherish each moment spent in engagement of our mission together.</a:t>
            </a:r>
            <a:endParaRPr sz="3500" i="1">
              <a:solidFill>
                <a:schemeClr val="dk2"/>
              </a:solidFill>
              <a:latin typeface="Dancing Script"/>
              <a:ea typeface="Dancing Script"/>
              <a:cs typeface="Dancing Script"/>
              <a:sym typeface="Dancing Script"/>
            </a:endParaRPr>
          </a:p>
        </p:txBody>
      </p:sp>
    </p:spTree>
    <p:extLst>
      <p:ext uri="{BB962C8B-B14F-4D97-AF65-F5344CB8AC3E}">
        <p14:creationId xmlns:p14="http://schemas.microsoft.com/office/powerpoint/2010/main" val="1850614582"/>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body" idx="1"/>
          </p:nvPr>
        </p:nvSpPr>
        <p:spPr>
          <a:xfrm>
            <a:off x="3906425" y="665100"/>
            <a:ext cx="5898300" cy="5554200"/>
          </a:xfrm>
          <a:prstGeom prst="rect">
            <a:avLst/>
          </a:prstGeom>
          <a:noFill/>
          <a:ln>
            <a:noFill/>
          </a:ln>
        </p:spPr>
        <p:txBody>
          <a:bodyPr spcFirstLastPara="1" wrap="square" lIns="91425" tIns="45700" rIns="91425" bIns="45700" anchor="t" anchorCtr="0">
            <a:noAutofit/>
          </a:bodyPr>
          <a:lstStyle/>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Leeann Calvert</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Larry Jonas</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Robert Hall</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E. Bruce Harrison</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George Moore</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Tommy Pruett</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r>
              <a:rPr lang="ru-RU" sz="3300" i="1">
                <a:solidFill>
                  <a:schemeClr val="dk2"/>
                </a:solidFill>
                <a:latin typeface="Merriweather"/>
                <a:ea typeface="Merriweather"/>
                <a:cs typeface="Merriweather"/>
                <a:sym typeface="Merriweather"/>
              </a:rPr>
              <a:t>Sharon Thornton</a:t>
            </a:r>
            <a:endParaRPr sz="3300" i="1">
              <a:solidFill>
                <a:schemeClr val="dk2"/>
              </a:solidFill>
              <a:latin typeface="Merriweather"/>
              <a:ea typeface="Merriweather"/>
              <a:cs typeface="Merriweather"/>
              <a:sym typeface="Merriweather"/>
            </a:endParaRPr>
          </a:p>
          <a:p>
            <a:pPr marL="0" indent="-89999" algn="ctr">
              <a:lnSpc>
                <a:spcPct val="150000"/>
              </a:lnSpc>
              <a:spcBef>
                <a:spcPts val="0"/>
              </a:spcBef>
              <a:buNone/>
            </a:pPr>
            <a:endParaRPr sz="3300" i="1">
              <a:solidFill>
                <a:schemeClr val="dk2"/>
              </a:solidFill>
              <a:latin typeface="Merriweather"/>
              <a:ea typeface="Merriweather"/>
              <a:cs typeface="Merriweather"/>
              <a:sym typeface="Merriweather"/>
            </a:endParaRPr>
          </a:p>
          <a:p>
            <a:pPr marL="1371600" indent="457200">
              <a:lnSpc>
                <a:spcPct val="115000"/>
              </a:lnSpc>
              <a:spcBef>
                <a:spcPts val="0"/>
              </a:spcBef>
              <a:buNone/>
            </a:pPr>
            <a:endParaRPr sz="3600">
              <a:solidFill>
                <a:srgbClr val="000000"/>
              </a:solidFill>
              <a:latin typeface="Calibri"/>
              <a:ea typeface="Calibri"/>
              <a:cs typeface="Calibri"/>
              <a:sym typeface="Calibri"/>
            </a:endParaRPr>
          </a:p>
          <a:p>
            <a:pPr marL="342900" indent="-190500">
              <a:spcBef>
                <a:spcPts val="0"/>
              </a:spcBef>
              <a:buSzPts val="2400"/>
              <a:buNone/>
            </a:pPr>
            <a:endParaRPr/>
          </a:p>
        </p:txBody>
      </p:sp>
    </p:spTree>
    <p:extLst>
      <p:ext uri="{BB962C8B-B14F-4D97-AF65-F5344CB8AC3E}">
        <p14:creationId xmlns:p14="http://schemas.microsoft.com/office/powerpoint/2010/main" val="3866443949"/>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body" idx="1"/>
          </p:nvPr>
        </p:nvSpPr>
        <p:spPr>
          <a:xfrm>
            <a:off x="4333875" y="572900"/>
            <a:ext cx="4810800" cy="5868000"/>
          </a:xfrm>
          <a:prstGeom prst="rect">
            <a:avLst/>
          </a:prstGeom>
          <a:noFill/>
          <a:ln>
            <a:noFill/>
          </a:ln>
        </p:spPr>
        <p:txBody>
          <a:bodyPr spcFirstLastPara="1" wrap="square" lIns="91425" tIns="45700" rIns="91425" bIns="45700" anchor="t" anchorCtr="0">
            <a:noAutofit/>
          </a:bodyPr>
          <a:lstStyle/>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Robert Wheeler</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Sydney Andrews</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Louise Black</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Carol Holland</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Roy Lambertson</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Nelson Vaughn</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r>
              <a:rPr lang="ru-RU" sz="3400" i="1">
                <a:solidFill>
                  <a:schemeClr val="dk2"/>
                </a:solidFill>
                <a:latin typeface="Merriweather"/>
                <a:ea typeface="Merriweather"/>
                <a:cs typeface="Merriweather"/>
                <a:sym typeface="Merriweather"/>
              </a:rPr>
              <a:t>John Hager</a:t>
            </a:r>
            <a:endParaRPr sz="3400" i="1">
              <a:solidFill>
                <a:schemeClr val="dk2"/>
              </a:solidFill>
              <a:latin typeface="Merriweather"/>
              <a:ea typeface="Merriweather"/>
              <a:cs typeface="Merriweather"/>
              <a:sym typeface="Merriweather"/>
            </a:endParaRPr>
          </a:p>
          <a:p>
            <a:pPr marL="89999" indent="0" algn="ctr">
              <a:lnSpc>
                <a:spcPct val="150000"/>
              </a:lnSpc>
              <a:spcBef>
                <a:spcPts val="0"/>
              </a:spcBef>
              <a:buNone/>
            </a:pPr>
            <a:endParaRPr sz="3400" i="1">
              <a:solidFill>
                <a:schemeClr val="dk2"/>
              </a:solidFill>
              <a:latin typeface="Merriweather"/>
              <a:ea typeface="Merriweather"/>
              <a:cs typeface="Merriweather"/>
              <a:sym typeface="Merriweather"/>
            </a:endParaRPr>
          </a:p>
          <a:p>
            <a:pPr marL="0" indent="0">
              <a:lnSpc>
                <a:spcPct val="115000"/>
              </a:lnSpc>
              <a:spcBef>
                <a:spcPts val="0"/>
              </a:spcBef>
              <a:buNone/>
            </a:pPr>
            <a:endParaRPr sz="1400" b="1">
              <a:solidFill>
                <a:srgbClr val="C27BA0"/>
              </a:solidFill>
            </a:endParaRPr>
          </a:p>
          <a:p>
            <a:pPr marL="0" indent="0">
              <a:lnSpc>
                <a:spcPct val="115000"/>
              </a:lnSpc>
              <a:spcBef>
                <a:spcPts val="0"/>
              </a:spcBef>
              <a:buNone/>
            </a:pPr>
            <a:endParaRPr sz="3000">
              <a:solidFill>
                <a:srgbClr val="000000"/>
              </a:solidFill>
              <a:latin typeface="Dancing Script"/>
              <a:ea typeface="Dancing Script"/>
              <a:cs typeface="Dancing Script"/>
              <a:sym typeface="Dancing Script"/>
            </a:endParaRPr>
          </a:p>
          <a:p>
            <a:pPr marL="342900" indent="-190500">
              <a:spcBef>
                <a:spcPts val="0"/>
              </a:spcBef>
              <a:buSzPts val="2400"/>
              <a:buNone/>
            </a:pPr>
            <a:endParaRPr/>
          </a:p>
        </p:txBody>
      </p:sp>
    </p:spTree>
    <p:extLst>
      <p:ext uri="{BB962C8B-B14F-4D97-AF65-F5344CB8AC3E}">
        <p14:creationId xmlns:p14="http://schemas.microsoft.com/office/powerpoint/2010/main" val="2799925879"/>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body" idx="1"/>
          </p:nvPr>
        </p:nvSpPr>
        <p:spPr>
          <a:xfrm>
            <a:off x="3806075" y="624300"/>
            <a:ext cx="5914500" cy="5586000"/>
          </a:xfrm>
          <a:prstGeom prst="rect">
            <a:avLst/>
          </a:prstGeom>
          <a:noFill/>
          <a:ln>
            <a:noFill/>
          </a:ln>
        </p:spPr>
        <p:txBody>
          <a:bodyPr spcFirstLastPara="1" wrap="square" lIns="91425" tIns="45700" rIns="91425" bIns="45700" anchor="t" anchorCtr="0">
            <a:noAutofit/>
          </a:bodyPr>
          <a:lstStyle/>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Robert Mayfield</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William Collins</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Gary Whitehead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Thomas Barrett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Bert Ferren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Liz Jackson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Albert Super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endParaRPr sz="3400" i="1">
              <a:solidFill>
                <a:schemeClr val="dk2"/>
              </a:solidFill>
              <a:latin typeface="Merriweather"/>
              <a:ea typeface="Merriweather"/>
              <a:cs typeface="Merriweather"/>
              <a:sym typeface="Merriweather"/>
            </a:endParaRPr>
          </a:p>
          <a:p>
            <a:pPr marL="0" indent="0">
              <a:lnSpc>
                <a:spcPct val="115000"/>
              </a:lnSpc>
              <a:spcBef>
                <a:spcPts val="0"/>
              </a:spcBef>
              <a:buNone/>
            </a:pPr>
            <a:endParaRPr sz="3100" i="1" baseline="30000">
              <a:solidFill>
                <a:schemeClr val="lt2"/>
              </a:solidFill>
              <a:latin typeface="Merriweather"/>
              <a:ea typeface="Merriweather"/>
              <a:cs typeface="Merriweather"/>
              <a:sym typeface="Merriweather"/>
            </a:endParaRPr>
          </a:p>
          <a:p>
            <a:pPr marL="0" indent="0">
              <a:lnSpc>
                <a:spcPct val="115000"/>
              </a:lnSpc>
              <a:spcBef>
                <a:spcPts val="0"/>
              </a:spcBef>
              <a:buNone/>
            </a:pPr>
            <a:endParaRPr sz="3600">
              <a:solidFill>
                <a:srgbClr val="000000"/>
              </a:solidFill>
              <a:latin typeface="Calibri"/>
              <a:ea typeface="Calibri"/>
              <a:cs typeface="Calibri"/>
              <a:sym typeface="Calibri"/>
            </a:endParaRPr>
          </a:p>
          <a:p>
            <a:pPr marL="342900" indent="-190500">
              <a:spcBef>
                <a:spcPts val="0"/>
              </a:spcBef>
              <a:buSzPts val="2400"/>
              <a:buNone/>
            </a:pPr>
            <a:endParaRPr/>
          </a:p>
        </p:txBody>
      </p:sp>
    </p:spTree>
    <p:extLst>
      <p:ext uri="{BB962C8B-B14F-4D97-AF65-F5344CB8AC3E}">
        <p14:creationId xmlns:p14="http://schemas.microsoft.com/office/powerpoint/2010/main" val="482434274"/>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9"/>
          <p:cNvSpPr txBox="1">
            <a:spLocks noGrp="1"/>
          </p:cNvSpPr>
          <p:nvPr>
            <p:ph type="body" idx="1"/>
          </p:nvPr>
        </p:nvSpPr>
        <p:spPr>
          <a:xfrm>
            <a:off x="3806075" y="548100"/>
            <a:ext cx="5914500" cy="5763300"/>
          </a:xfrm>
          <a:prstGeom prst="rect">
            <a:avLst/>
          </a:prstGeom>
          <a:noFill/>
          <a:ln>
            <a:noFill/>
          </a:ln>
        </p:spPr>
        <p:txBody>
          <a:bodyPr spcFirstLastPara="1" wrap="square" lIns="91425" tIns="45700" rIns="91425" bIns="45700" anchor="t" anchorCtr="0">
            <a:noAutofit/>
          </a:bodyPr>
          <a:lstStyle/>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Earl Zook</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David Hooker</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Jack Maxwell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Viola Moore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William Steele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Larry Boitnott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r>
              <a:rPr lang="ru-RU" sz="3400" i="1">
                <a:solidFill>
                  <a:schemeClr val="dk2"/>
                </a:solidFill>
                <a:latin typeface="Merriweather"/>
                <a:ea typeface="Merriweather"/>
                <a:cs typeface="Merriweather"/>
                <a:sym typeface="Merriweather"/>
              </a:rPr>
              <a:t>Dennis Hartman </a:t>
            </a:r>
            <a:endParaRPr sz="3400" i="1">
              <a:solidFill>
                <a:schemeClr val="dk2"/>
              </a:solidFill>
              <a:latin typeface="Merriweather"/>
              <a:ea typeface="Merriweather"/>
              <a:cs typeface="Merriweather"/>
              <a:sym typeface="Merriweather"/>
            </a:endParaRPr>
          </a:p>
          <a:p>
            <a:pPr marL="0" indent="0" algn="ctr">
              <a:lnSpc>
                <a:spcPct val="150000"/>
              </a:lnSpc>
              <a:spcBef>
                <a:spcPts val="0"/>
              </a:spcBef>
              <a:buNone/>
            </a:pPr>
            <a:endParaRPr sz="3400" i="1">
              <a:solidFill>
                <a:schemeClr val="dk2"/>
              </a:solidFill>
              <a:latin typeface="Merriweather"/>
              <a:ea typeface="Merriweather"/>
              <a:cs typeface="Merriweather"/>
              <a:sym typeface="Merriweather"/>
            </a:endParaRPr>
          </a:p>
          <a:p>
            <a:pPr marL="0" indent="0">
              <a:lnSpc>
                <a:spcPct val="115000"/>
              </a:lnSpc>
              <a:spcBef>
                <a:spcPts val="0"/>
              </a:spcBef>
              <a:buNone/>
            </a:pPr>
            <a:endParaRPr sz="3100" i="1" baseline="30000">
              <a:solidFill>
                <a:schemeClr val="lt2"/>
              </a:solidFill>
              <a:latin typeface="Merriweather"/>
              <a:ea typeface="Merriweather"/>
              <a:cs typeface="Merriweather"/>
              <a:sym typeface="Merriweather"/>
            </a:endParaRPr>
          </a:p>
          <a:p>
            <a:pPr marL="0" indent="0">
              <a:lnSpc>
                <a:spcPct val="115000"/>
              </a:lnSpc>
              <a:spcBef>
                <a:spcPts val="0"/>
              </a:spcBef>
              <a:buNone/>
            </a:pPr>
            <a:endParaRPr sz="3600">
              <a:solidFill>
                <a:srgbClr val="000000"/>
              </a:solidFill>
              <a:latin typeface="Calibri"/>
              <a:ea typeface="Calibri"/>
              <a:cs typeface="Calibri"/>
              <a:sym typeface="Calibri"/>
            </a:endParaRPr>
          </a:p>
          <a:p>
            <a:pPr marL="342900" indent="-190500">
              <a:spcBef>
                <a:spcPts val="0"/>
              </a:spcBef>
              <a:buSzPts val="2400"/>
              <a:buNone/>
            </a:pPr>
            <a:endParaRPr/>
          </a:p>
        </p:txBody>
      </p:sp>
    </p:spTree>
    <p:extLst>
      <p:ext uri="{BB962C8B-B14F-4D97-AF65-F5344CB8AC3E}">
        <p14:creationId xmlns:p14="http://schemas.microsoft.com/office/powerpoint/2010/main" val="3291970229"/>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2096900" y="333375"/>
            <a:ext cx="6116700" cy="913500"/>
          </a:xfrm>
          <a:prstGeom prst="rect">
            <a:avLst/>
          </a:prstGeom>
          <a:noFill/>
          <a:ln>
            <a:noFill/>
          </a:ln>
        </p:spPr>
        <p:txBody>
          <a:bodyPr spcFirstLastPara="1" wrap="square" lIns="91425" tIns="45700" rIns="91425" bIns="45700" anchor="ctr" anchorCtr="0">
            <a:noAutofit/>
          </a:bodyPr>
          <a:lstStyle/>
          <a:p>
            <a:r>
              <a:rPr lang="ru-RU" sz="4100">
                <a:latin typeface="Merriweather"/>
                <a:ea typeface="Merriweather"/>
                <a:cs typeface="Merriweather"/>
                <a:sym typeface="Merriweather"/>
              </a:rPr>
              <a:t>~LEGION OF HONOR ~</a:t>
            </a:r>
            <a:endParaRPr sz="4100">
              <a:latin typeface="Merriweather"/>
              <a:ea typeface="Merriweather"/>
              <a:cs typeface="Merriweather"/>
              <a:sym typeface="Merriweather"/>
            </a:endParaRPr>
          </a:p>
        </p:txBody>
      </p:sp>
      <p:sp>
        <p:nvSpPr>
          <p:cNvPr id="85" name="Google Shape;85;p20"/>
          <p:cNvSpPr txBox="1">
            <a:spLocks noGrp="1"/>
          </p:cNvSpPr>
          <p:nvPr>
            <p:ph type="body" idx="1"/>
          </p:nvPr>
        </p:nvSpPr>
        <p:spPr>
          <a:xfrm>
            <a:off x="1792100" y="1600750"/>
            <a:ext cx="8460300" cy="2763300"/>
          </a:xfrm>
          <a:prstGeom prst="rect">
            <a:avLst/>
          </a:prstGeom>
          <a:noFill/>
          <a:ln>
            <a:noFill/>
          </a:ln>
        </p:spPr>
        <p:txBody>
          <a:bodyPr spcFirstLastPara="1" wrap="square" lIns="91425" tIns="45700" rIns="91425" bIns="45700" anchor="t" anchorCtr="0">
            <a:noAutofit/>
          </a:bodyPr>
          <a:lstStyle/>
          <a:p>
            <a:pPr marL="89999" indent="0" algn="just">
              <a:spcBef>
                <a:spcPts val="0"/>
              </a:spcBef>
              <a:buSzPts val="2400"/>
              <a:buNone/>
            </a:pPr>
            <a:r>
              <a:rPr lang="ru-RU">
                <a:latin typeface="Lora"/>
                <a:ea typeface="Lora"/>
                <a:cs typeface="Lora"/>
                <a:sym typeface="Lora"/>
              </a:rPr>
              <a:t>Be it known that the following were Kiwanians for a period of Twenty-five or more years as shown by the official organization records. And be it further known that each member was accorded distinctive recognition and will eternally have the admiration and gratitude of their home clubs, Capital District and Kiwanis International.</a:t>
            </a:r>
            <a:endParaRPr>
              <a:latin typeface="Lora"/>
              <a:ea typeface="Lora"/>
              <a:cs typeface="Lora"/>
              <a:sym typeface="Lora"/>
            </a:endParaRPr>
          </a:p>
        </p:txBody>
      </p:sp>
      <p:pic>
        <p:nvPicPr>
          <p:cNvPr id="86" name="Google Shape;86;p20"/>
          <p:cNvPicPr preferRelativeResize="0"/>
          <p:nvPr/>
        </p:nvPicPr>
        <p:blipFill>
          <a:blip r:embed="rId3">
            <a:alphaModFix/>
          </a:blip>
          <a:stretch>
            <a:fillRect/>
          </a:stretch>
        </p:blipFill>
        <p:spPr>
          <a:xfrm>
            <a:off x="2049425" y="4515876"/>
            <a:ext cx="1865350" cy="1776825"/>
          </a:xfrm>
          <a:prstGeom prst="rect">
            <a:avLst/>
          </a:prstGeom>
          <a:noFill/>
          <a:ln>
            <a:noFill/>
          </a:ln>
        </p:spPr>
      </p:pic>
      <p:pic>
        <p:nvPicPr>
          <p:cNvPr id="87" name="Google Shape;87;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73926" y="5311901"/>
            <a:ext cx="3170075" cy="1127025"/>
          </a:xfrm>
          <a:prstGeom prst="rect">
            <a:avLst/>
          </a:prstGeom>
          <a:noFill/>
          <a:ln>
            <a:noFill/>
          </a:ln>
        </p:spPr>
      </p:pic>
      <p:pic>
        <p:nvPicPr>
          <p:cNvPr id="88" name="Google Shape;88;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992038" y="4398300"/>
            <a:ext cx="2929688" cy="913500"/>
          </a:xfrm>
          <a:prstGeom prst="rect">
            <a:avLst/>
          </a:prstGeom>
          <a:noFill/>
          <a:ln>
            <a:noFill/>
          </a:ln>
        </p:spPr>
      </p:pic>
    </p:spTree>
    <p:extLst>
      <p:ext uri="{BB962C8B-B14F-4D97-AF65-F5344CB8AC3E}">
        <p14:creationId xmlns:p14="http://schemas.microsoft.com/office/powerpoint/2010/main" val="3592993608"/>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3419475" y="192088"/>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1155CC"/>
                </a:solidFill>
                <a:latin typeface="Lora"/>
                <a:ea typeface="Lora"/>
                <a:cs typeface="Lora"/>
                <a:sym typeface="Lora"/>
              </a:rPr>
              <a:t>LEGION OF HONOR 25+ Yrs</a:t>
            </a:r>
            <a:endParaRPr>
              <a:solidFill>
                <a:srgbClr val="1155CC"/>
              </a:solidFill>
              <a:latin typeface="Lora"/>
              <a:ea typeface="Lora"/>
              <a:cs typeface="Lora"/>
              <a:sym typeface="Lora"/>
            </a:endParaRPr>
          </a:p>
        </p:txBody>
      </p:sp>
      <p:sp>
        <p:nvSpPr>
          <p:cNvPr id="94" name="Google Shape;94;p21"/>
          <p:cNvSpPr txBox="1">
            <a:spLocks noGrp="1"/>
          </p:cNvSpPr>
          <p:nvPr>
            <p:ph type="body" idx="1"/>
          </p:nvPr>
        </p:nvSpPr>
        <p:spPr>
          <a:xfrm>
            <a:off x="3413925" y="841300"/>
            <a:ext cx="6924600" cy="16935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Roscoe Edwards</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Frederick Hodnett</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William Pinchback</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Kathleen Thompson</a:t>
            </a:r>
            <a:endParaRPr>
              <a:latin typeface="Lora"/>
              <a:ea typeface="Lora"/>
              <a:cs typeface="Lora"/>
              <a:sym typeface="Lora"/>
            </a:endParaRPr>
          </a:p>
        </p:txBody>
      </p:sp>
      <p:sp>
        <p:nvSpPr>
          <p:cNvPr id="95" name="Google Shape;95;p21"/>
          <p:cNvSpPr txBox="1">
            <a:spLocks noGrp="1"/>
          </p:cNvSpPr>
          <p:nvPr>
            <p:ph type="title"/>
          </p:nvPr>
        </p:nvSpPr>
        <p:spPr>
          <a:xfrm>
            <a:off x="3577950" y="2615488"/>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1155CC"/>
                </a:solidFill>
                <a:latin typeface="Lora"/>
                <a:ea typeface="Lora"/>
                <a:cs typeface="Lora"/>
                <a:sym typeface="Lora"/>
              </a:rPr>
              <a:t>LEGION OF HONOR 30+ Yrs</a:t>
            </a:r>
            <a:endParaRPr>
              <a:solidFill>
                <a:srgbClr val="1155CC"/>
              </a:solidFill>
              <a:latin typeface="Lora"/>
              <a:ea typeface="Lora"/>
              <a:cs typeface="Lora"/>
              <a:sym typeface="Lora"/>
            </a:endParaRPr>
          </a:p>
        </p:txBody>
      </p:sp>
      <p:sp>
        <p:nvSpPr>
          <p:cNvPr id="96" name="Google Shape;96;p21"/>
          <p:cNvSpPr txBox="1">
            <a:spLocks noGrp="1"/>
          </p:cNvSpPr>
          <p:nvPr>
            <p:ph type="body" idx="1"/>
          </p:nvPr>
        </p:nvSpPr>
        <p:spPr>
          <a:xfrm>
            <a:off x="5063975" y="3214650"/>
            <a:ext cx="3709500" cy="35025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Charles Williams</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Phillip Hottle</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Frederick Smith</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Dean St. Clair</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Thelma Hardy</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Frank Lion</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Daniel Stoner</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Erman Clay</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Malcolm Cofer</a:t>
            </a:r>
            <a:endParaRPr>
              <a:latin typeface="Lora"/>
              <a:ea typeface="Lora"/>
              <a:cs typeface="Lora"/>
              <a:sym typeface="Lora"/>
            </a:endParaRPr>
          </a:p>
        </p:txBody>
      </p:sp>
    </p:spTree>
    <p:extLst>
      <p:ext uri="{BB962C8B-B14F-4D97-AF65-F5344CB8AC3E}">
        <p14:creationId xmlns:p14="http://schemas.microsoft.com/office/powerpoint/2010/main" val="3985191012"/>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2500"/>
                                        <p:tgtEl>
                                          <p:spTgt spid="93"/>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4000"/>
                                        <p:tgtEl>
                                          <p:spTgt spid="94"/>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2700"/>
                                        <p:tgtEl>
                                          <p:spTgt spid="95"/>
                                        </p:tgtEl>
                                      </p:cBhvr>
                                    </p:animEffect>
                                  </p:childTnLst>
                                </p:cTn>
                              </p:par>
                            </p:childTnLst>
                          </p:cTn>
                        </p:par>
                        <p:par>
                          <p:cTn id="16" fill="hold">
                            <p:stCondLst>
                              <p:cond delay="9200"/>
                            </p:stCondLst>
                            <p:childTnLst>
                              <p:par>
                                <p:cTn id="17" presetID="10" presetClass="entr" presetSubtype="0"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3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3425025" y="674513"/>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1155CC"/>
                </a:solidFill>
                <a:latin typeface="Lora"/>
                <a:ea typeface="Lora"/>
                <a:cs typeface="Lora"/>
                <a:sym typeface="Lora"/>
              </a:rPr>
              <a:t>LEGION OF HONOR 35+ Yrs</a:t>
            </a:r>
            <a:endParaRPr>
              <a:solidFill>
                <a:srgbClr val="1155CC"/>
              </a:solidFill>
              <a:latin typeface="Lora"/>
              <a:ea typeface="Lora"/>
              <a:cs typeface="Lora"/>
              <a:sym typeface="Lora"/>
            </a:endParaRPr>
          </a:p>
        </p:txBody>
      </p:sp>
      <p:sp>
        <p:nvSpPr>
          <p:cNvPr id="102" name="Google Shape;102;p22"/>
          <p:cNvSpPr txBox="1">
            <a:spLocks noGrp="1"/>
          </p:cNvSpPr>
          <p:nvPr>
            <p:ph type="body" idx="1"/>
          </p:nvPr>
        </p:nvSpPr>
        <p:spPr>
          <a:xfrm>
            <a:off x="4864950" y="1498450"/>
            <a:ext cx="3709500" cy="21930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John Burchette</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Harry Richardson</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Dennis Robin</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Thomas Swartz</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Douglas Haller</a:t>
            </a:r>
            <a:endParaRPr>
              <a:latin typeface="Lora"/>
              <a:ea typeface="Lora"/>
              <a:cs typeface="Lora"/>
              <a:sym typeface="Lora"/>
            </a:endParaRPr>
          </a:p>
        </p:txBody>
      </p:sp>
      <p:sp>
        <p:nvSpPr>
          <p:cNvPr id="103" name="Google Shape;103;p22"/>
          <p:cNvSpPr txBox="1">
            <a:spLocks noGrp="1"/>
          </p:cNvSpPr>
          <p:nvPr>
            <p:ph type="title"/>
          </p:nvPr>
        </p:nvSpPr>
        <p:spPr>
          <a:xfrm>
            <a:off x="3425025" y="3884288"/>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1155CC"/>
                </a:solidFill>
                <a:latin typeface="Lora"/>
                <a:ea typeface="Lora"/>
                <a:cs typeface="Lora"/>
                <a:sym typeface="Lora"/>
              </a:rPr>
              <a:t>LEGION OF HONOR 40+ Yrs</a:t>
            </a:r>
            <a:endParaRPr>
              <a:solidFill>
                <a:srgbClr val="1155CC"/>
              </a:solidFill>
              <a:latin typeface="Lora"/>
              <a:ea typeface="Lora"/>
              <a:cs typeface="Lora"/>
              <a:sym typeface="Lora"/>
            </a:endParaRPr>
          </a:p>
        </p:txBody>
      </p:sp>
      <p:sp>
        <p:nvSpPr>
          <p:cNvPr id="104" name="Google Shape;104;p22"/>
          <p:cNvSpPr txBox="1">
            <a:spLocks noGrp="1"/>
          </p:cNvSpPr>
          <p:nvPr>
            <p:ph type="body" idx="1"/>
          </p:nvPr>
        </p:nvSpPr>
        <p:spPr>
          <a:xfrm>
            <a:off x="5027025" y="4859225"/>
            <a:ext cx="3709500" cy="5169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Bruce Santilli</a:t>
            </a:r>
            <a:endParaRPr>
              <a:latin typeface="Lora"/>
              <a:ea typeface="Lora"/>
              <a:cs typeface="Lora"/>
              <a:sym typeface="Lora"/>
            </a:endParaRPr>
          </a:p>
        </p:txBody>
      </p:sp>
    </p:spTree>
    <p:extLst>
      <p:ext uri="{BB962C8B-B14F-4D97-AF65-F5344CB8AC3E}">
        <p14:creationId xmlns:p14="http://schemas.microsoft.com/office/powerpoint/2010/main" val="4064938680"/>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1000"/>
                                        <p:tgtEl>
                                          <p:spTgt spid="10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3425025" y="445913"/>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1155CC"/>
                </a:solidFill>
                <a:latin typeface="Lora"/>
                <a:ea typeface="Lora"/>
                <a:cs typeface="Lora"/>
                <a:sym typeface="Lora"/>
              </a:rPr>
              <a:t>LEGION OF HONOR 45+ Yrs</a:t>
            </a:r>
            <a:endParaRPr>
              <a:solidFill>
                <a:srgbClr val="1155CC"/>
              </a:solidFill>
              <a:latin typeface="Lora"/>
              <a:ea typeface="Lora"/>
              <a:cs typeface="Lora"/>
              <a:sym typeface="Lora"/>
            </a:endParaRPr>
          </a:p>
        </p:txBody>
      </p:sp>
      <p:sp>
        <p:nvSpPr>
          <p:cNvPr id="110" name="Google Shape;110;p23"/>
          <p:cNvSpPr txBox="1">
            <a:spLocks noGrp="1"/>
          </p:cNvSpPr>
          <p:nvPr>
            <p:ph type="body" idx="1"/>
          </p:nvPr>
        </p:nvSpPr>
        <p:spPr>
          <a:xfrm>
            <a:off x="4864950" y="1193650"/>
            <a:ext cx="3709500" cy="27330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John Bowman</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Darwin King</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William Vanderwende</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William Lukens</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Paul Collins</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Erice Gatrell</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John Shumate</a:t>
            </a:r>
            <a:endParaRPr>
              <a:latin typeface="Lora"/>
              <a:ea typeface="Lora"/>
              <a:cs typeface="Lora"/>
              <a:sym typeface="Lora"/>
            </a:endParaRPr>
          </a:p>
        </p:txBody>
      </p:sp>
      <p:sp>
        <p:nvSpPr>
          <p:cNvPr id="111" name="Google Shape;111;p23"/>
          <p:cNvSpPr txBox="1">
            <a:spLocks noGrp="1"/>
          </p:cNvSpPr>
          <p:nvPr>
            <p:ph type="title"/>
          </p:nvPr>
        </p:nvSpPr>
        <p:spPr>
          <a:xfrm>
            <a:off x="3425025" y="3960488"/>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7F6000"/>
                </a:solidFill>
                <a:latin typeface="Lora"/>
                <a:ea typeface="Lora"/>
                <a:cs typeface="Lora"/>
                <a:sym typeface="Lora"/>
              </a:rPr>
              <a:t>LEGION OF HONOR 50+ Yrs</a:t>
            </a:r>
            <a:endParaRPr>
              <a:solidFill>
                <a:srgbClr val="7F6000"/>
              </a:solidFill>
              <a:latin typeface="Lora"/>
              <a:ea typeface="Lora"/>
              <a:cs typeface="Lora"/>
              <a:sym typeface="Lora"/>
            </a:endParaRPr>
          </a:p>
        </p:txBody>
      </p:sp>
      <p:sp>
        <p:nvSpPr>
          <p:cNvPr id="112" name="Google Shape;112;p23"/>
          <p:cNvSpPr txBox="1">
            <a:spLocks noGrp="1"/>
          </p:cNvSpPr>
          <p:nvPr>
            <p:ph type="body" idx="1"/>
          </p:nvPr>
        </p:nvSpPr>
        <p:spPr>
          <a:xfrm>
            <a:off x="5789025" y="4838300"/>
            <a:ext cx="3709500" cy="14523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Bruce Grover</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William Breichner</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Samuel Derieux</a:t>
            </a:r>
            <a:endParaRPr>
              <a:latin typeface="Lora"/>
              <a:ea typeface="Lora"/>
              <a:cs typeface="Lora"/>
              <a:sym typeface="Lora"/>
            </a:endParaRPr>
          </a:p>
          <a:p>
            <a:pPr marL="342900" indent="-190500" algn="ctr">
              <a:spcBef>
                <a:spcPts val="0"/>
              </a:spcBef>
              <a:buSzPts val="2400"/>
              <a:buNone/>
            </a:pPr>
            <a:endParaRPr>
              <a:latin typeface="Lora"/>
              <a:ea typeface="Lora"/>
              <a:cs typeface="Lora"/>
              <a:sym typeface="Lora"/>
            </a:endParaRPr>
          </a:p>
        </p:txBody>
      </p:sp>
      <p:pic>
        <p:nvPicPr>
          <p:cNvPr id="113" name="Google Shape;113;p2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14670" y="4794200"/>
            <a:ext cx="1416380" cy="1452300"/>
          </a:xfrm>
          <a:prstGeom prst="rect">
            <a:avLst/>
          </a:prstGeom>
          <a:noFill/>
          <a:ln>
            <a:noFill/>
          </a:ln>
        </p:spPr>
      </p:pic>
    </p:spTree>
    <p:extLst>
      <p:ext uri="{BB962C8B-B14F-4D97-AF65-F5344CB8AC3E}">
        <p14:creationId xmlns:p14="http://schemas.microsoft.com/office/powerpoint/2010/main" val="1870633751"/>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fade">
                                      <p:cBhvr>
                                        <p:cTn id="11" dur="1000"/>
                                        <p:tgtEl>
                                          <p:spTgt spid="1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1000"/>
                                        <p:tgtEl>
                                          <p:spTgt spid="11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1000"/>
                                        <p:tgtEl>
                                          <p:spTgt spid="112"/>
                                        </p:tgtEl>
                                      </p:cBhvr>
                                    </p:animEffect>
                                  </p:childTnLst>
                                </p:cTn>
                              </p:par>
                              <p:par>
                                <p:cTn id="20" presetID="10" presetClass="entr" presetSubtype="0"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1141413" y="618517"/>
            <a:ext cx="9905998" cy="5383697"/>
          </a:xfrm>
        </p:spPr>
        <p:txBody>
          <a:bodyPr>
            <a:normAutofit/>
          </a:bodyPr>
          <a:lstStyle/>
          <a:p>
            <a:r>
              <a:rPr lang="en-US" sz="4400" b="1" u="sng" dirty="0">
                <a:latin typeface="Cooper Black" panose="0208090404030B020404" pitchFamily="18" charset="0"/>
              </a:rPr>
              <a:t>Our Mission</a:t>
            </a:r>
            <a:br>
              <a:rPr lang="en-US" sz="4400" b="1" dirty="0"/>
            </a:br>
            <a:br>
              <a:rPr lang="en-US" sz="4400" b="1" dirty="0"/>
            </a:br>
            <a:r>
              <a:rPr lang="en-US" sz="4400" b="1" dirty="0">
                <a:latin typeface="Cooper Black" panose="0208090404030B020404" pitchFamily="18" charset="0"/>
                <a:cs typeface="Aharoni" panose="02010803020104030203" pitchFamily="2" charset="-79"/>
              </a:rPr>
              <a:t>Kiwanis is a global organization of volunteers dedicated to improving the world one child and one community at a time.</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spTree>
    <p:extLst>
      <p:ext uri="{BB962C8B-B14F-4D97-AF65-F5344CB8AC3E}">
        <p14:creationId xmlns:p14="http://schemas.microsoft.com/office/powerpoint/2010/main" val="688586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3425025" y="293513"/>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7F6000"/>
                </a:solidFill>
                <a:latin typeface="Lora"/>
                <a:ea typeface="Lora"/>
                <a:cs typeface="Lora"/>
                <a:sym typeface="Lora"/>
              </a:rPr>
              <a:t>LEGION OF HONOR 55+ Yrs</a:t>
            </a:r>
            <a:endParaRPr>
              <a:solidFill>
                <a:srgbClr val="7F6000"/>
              </a:solidFill>
              <a:latin typeface="Lora"/>
              <a:ea typeface="Lora"/>
              <a:cs typeface="Lora"/>
              <a:sym typeface="Lora"/>
            </a:endParaRPr>
          </a:p>
        </p:txBody>
      </p:sp>
      <p:sp>
        <p:nvSpPr>
          <p:cNvPr id="119" name="Google Shape;119;p24"/>
          <p:cNvSpPr txBox="1">
            <a:spLocks noGrp="1"/>
          </p:cNvSpPr>
          <p:nvPr>
            <p:ph type="body" idx="1"/>
          </p:nvPr>
        </p:nvSpPr>
        <p:spPr>
          <a:xfrm>
            <a:off x="5926250" y="1346050"/>
            <a:ext cx="2648100" cy="5253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William Trout</a:t>
            </a:r>
            <a:endParaRPr>
              <a:latin typeface="Lora"/>
              <a:ea typeface="Lora"/>
              <a:cs typeface="Lora"/>
              <a:sym typeface="Lora"/>
            </a:endParaRPr>
          </a:p>
          <a:p>
            <a:pPr marL="342900" indent="-190500" algn="ctr">
              <a:spcBef>
                <a:spcPts val="0"/>
              </a:spcBef>
              <a:buSzPts val="2400"/>
              <a:buNone/>
            </a:pPr>
            <a:endParaRPr>
              <a:latin typeface="Lora"/>
              <a:ea typeface="Lora"/>
              <a:cs typeface="Lora"/>
              <a:sym typeface="Lora"/>
            </a:endParaRPr>
          </a:p>
        </p:txBody>
      </p:sp>
      <p:sp>
        <p:nvSpPr>
          <p:cNvPr id="120" name="Google Shape;120;p24"/>
          <p:cNvSpPr txBox="1">
            <a:spLocks noGrp="1"/>
          </p:cNvSpPr>
          <p:nvPr>
            <p:ph type="title"/>
          </p:nvPr>
        </p:nvSpPr>
        <p:spPr>
          <a:xfrm>
            <a:off x="3577425" y="2391063"/>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7F6000"/>
                </a:solidFill>
                <a:latin typeface="Lora"/>
                <a:ea typeface="Lora"/>
                <a:cs typeface="Lora"/>
                <a:sym typeface="Lora"/>
              </a:rPr>
              <a:t>LEGION OF HONOR 60+ Yrs</a:t>
            </a:r>
            <a:endParaRPr>
              <a:solidFill>
                <a:srgbClr val="7F6000"/>
              </a:solidFill>
              <a:latin typeface="Lora"/>
              <a:ea typeface="Lora"/>
              <a:cs typeface="Lora"/>
              <a:sym typeface="Lora"/>
            </a:endParaRPr>
          </a:p>
        </p:txBody>
      </p:sp>
      <p:sp>
        <p:nvSpPr>
          <p:cNvPr id="121" name="Google Shape;121;p24"/>
          <p:cNvSpPr txBox="1">
            <a:spLocks noGrp="1"/>
          </p:cNvSpPr>
          <p:nvPr>
            <p:ph type="body" idx="1"/>
          </p:nvPr>
        </p:nvSpPr>
        <p:spPr>
          <a:xfrm>
            <a:off x="6002450" y="3238100"/>
            <a:ext cx="3191400" cy="9789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George Harvey</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Fletcher Watson</a:t>
            </a:r>
            <a:endParaRPr>
              <a:latin typeface="Lora"/>
              <a:ea typeface="Lora"/>
              <a:cs typeface="Lora"/>
              <a:sym typeface="Lora"/>
            </a:endParaRPr>
          </a:p>
          <a:p>
            <a:pPr marL="342900" indent="-190500" algn="ctr">
              <a:spcBef>
                <a:spcPts val="0"/>
              </a:spcBef>
              <a:buSzPts val="2400"/>
              <a:buNone/>
            </a:pPr>
            <a:endParaRPr>
              <a:latin typeface="Lora"/>
              <a:ea typeface="Lora"/>
              <a:cs typeface="Lora"/>
              <a:sym typeface="Lora"/>
            </a:endParaRPr>
          </a:p>
        </p:txBody>
      </p:sp>
      <p:sp>
        <p:nvSpPr>
          <p:cNvPr id="122" name="Google Shape;122;p24"/>
          <p:cNvSpPr txBox="1">
            <a:spLocks noGrp="1"/>
          </p:cNvSpPr>
          <p:nvPr>
            <p:ph type="title"/>
          </p:nvPr>
        </p:nvSpPr>
        <p:spPr>
          <a:xfrm>
            <a:off x="3577425" y="4369388"/>
            <a:ext cx="6913500" cy="649200"/>
          </a:xfrm>
          <a:prstGeom prst="rect">
            <a:avLst/>
          </a:prstGeom>
          <a:noFill/>
          <a:ln>
            <a:noFill/>
          </a:ln>
        </p:spPr>
        <p:txBody>
          <a:bodyPr spcFirstLastPara="1" wrap="square" lIns="91425" tIns="45700" rIns="91425" bIns="45700" anchor="ctr" anchorCtr="0">
            <a:noAutofit/>
          </a:bodyPr>
          <a:lstStyle/>
          <a:p>
            <a:pPr algn="ctr"/>
            <a:r>
              <a:rPr lang="ru-RU">
                <a:solidFill>
                  <a:srgbClr val="7F6000"/>
                </a:solidFill>
                <a:latin typeface="Lora"/>
                <a:ea typeface="Lora"/>
                <a:cs typeface="Lora"/>
                <a:sym typeface="Lora"/>
              </a:rPr>
              <a:t>LEGION OF HONOR 65+ Yrs</a:t>
            </a:r>
            <a:endParaRPr>
              <a:solidFill>
                <a:srgbClr val="7F6000"/>
              </a:solidFill>
              <a:latin typeface="Lora"/>
              <a:ea typeface="Lora"/>
              <a:cs typeface="Lora"/>
              <a:sym typeface="Lora"/>
            </a:endParaRPr>
          </a:p>
        </p:txBody>
      </p:sp>
      <p:sp>
        <p:nvSpPr>
          <p:cNvPr id="123" name="Google Shape;123;p24"/>
          <p:cNvSpPr txBox="1">
            <a:spLocks noGrp="1"/>
          </p:cNvSpPr>
          <p:nvPr>
            <p:ph type="body" idx="1"/>
          </p:nvPr>
        </p:nvSpPr>
        <p:spPr>
          <a:xfrm>
            <a:off x="5995825" y="5247200"/>
            <a:ext cx="3121800" cy="978900"/>
          </a:xfrm>
          <a:prstGeom prst="rect">
            <a:avLst/>
          </a:prstGeom>
          <a:noFill/>
          <a:ln>
            <a:noFill/>
          </a:ln>
        </p:spPr>
        <p:txBody>
          <a:bodyPr spcFirstLastPara="1" wrap="square" lIns="91425" tIns="45700" rIns="91425" bIns="45700" anchor="t" anchorCtr="0">
            <a:noAutofit/>
          </a:bodyPr>
          <a:lstStyle/>
          <a:p>
            <a:pPr marL="342900" indent="-190500" algn="ctr">
              <a:spcBef>
                <a:spcPts val="0"/>
              </a:spcBef>
              <a:buSzPts val="2400"/>
              <a:buNone/>
            </a:pPr>
            <a:r>
              <a:rPr lang="ru-RU">
                <a:latin typeface="Lora"/>
                <a:ea typeface="Lora"/>
                <a:cs typeface="Lora"/>
                <a:sym typeface="Lora"/>
              </a:rPr>
              <a:t>Lee Palmer</a:t>
            </a:r>
            <a:endParaRPr>
              <a:latin typeface="Lora"/>
              <a:ea typeface="Lora"/>
              <a:cs typeface="Lora"/>
              <a:sym typeface="Lora"/>
            </a:endParaRPr>
          </a:p>
          <a:p>
            <a:pPr marL="342900" indent="-190500" algn="ctr">
              <a:spcBef>
                <a:spcPts val="0"/>
              </a:spcBef>
              <a:buSzPts val="2400"/>
              <a:buNone/>
            </a:pPr>
            <a:r>
              <a:rPr lang="ru-RU">
                <a:latin typeface="Lora"/>
                <a:ea typeface="Lora"/>
                <a:cs typeface="Lora"/>
                <a:sym typeface="Lora"/>
              </a:rPr>
              <a:t>Herb Alcorn</a:t>
            </a:r>
            <a:endParaRPr>
              <a:latin typeface="Lora"/>
              <a:ea typeface="Lora"/>
              <a:cs typeface="Lora"/>
              <a:sym typeface="Lora"/>
            </a:endParaRPr>
          </a:p>
          <a:p>
            <a:pPr marL="342900" indent="-190500" algn="ctr">
              <a:spcBef>
                <a:spcPts val="0"/>
              </a:spcBef>
              <a:buSzPts val="2400"/>
              <a:buNone/>
            </a:pPr>
            <a:endParaRPr>
              <a:latin typeface="Lora"/>
              <a:ea typeface="Lora"/>
              <a:cs typeface="Lora"/>
              <a:sym typeface="Lora"/>
            </a:endParaRPr>
          </a:p>
        </p:txBody>
      </p:sp>
      <p:pic>
        <p:nvPicPr>
          <p:cNvPr id="124" name="Google Shape;124;p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94776" y="1026457"/>
            <a:ext cx="1280225" cy="1312695"/>
          </a:xfrm>
          <a:prstGeom prst="rect">
            <a:avLst/>
          </a:prstGeom>
          <a:noFill/>
          <a:ln>
            <a:noFill/>
          </a:ln>
        </p:spPr>
      </p:pic>
      <p:pic>
        <p:nvPicPr>
          <p:cNvPr id="125" name="Google Shape;125;p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94776" y="3083857"/>
            <a:ext cx="1280225" cy="1312695"/>
          </a:xfrm>
          <a:prstGeom prst="rect">
            <a:avLst/>
          </a:prstGeom>
          <a:noFill/>
          <a:ln>
            <a:noFill/>
          </a:ln>
        </p:spPr>
      </p:pic>
      <p:pic>
        <p:nvPicPr>
          <p:cNvPr id="126" name="Google Shape;126;p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94776" y="5065057"/>
            <a:ext cx="1280225" cy="1312695"/>
          </a:xfrm>
          <a:prstGeom prst="rect">
            <a:avLst/>
          </a:prstGeom>
          <a:noFill/>
          <a:ln>
            <a:noFill/>
          </a:ln>
        </p:spPr>
      </p:pic>
    </p:spTree>
    <p:extLst>
      <p:ext uri="{BB962C8B-B14F-4D97-AF65-F5344CB8AC3E}">
        <p14:creationId xmlns:p14="http://schemas.microsoft.com/office/powerpoint/2010/main" val="4025408377"/>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10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fade">
                                      <p:cBhvr>
                                        <p:cTn id="14" dur="1000"/>
                                        <p:tgtEl>
                                          <p:spTgt spid="11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fade">
                                      <p:cBhvr>
                                        <p:cTn id="18" dur="1000"/>
                                        <p:tgtEl>
                                          <p:spTgt spid="120"/>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1000"/>
                                        <p:tgtEl>
                                          <p:spTgt spid="121"/>
                                        </p:tgtEl>
                                      </p:cBhvr>
                                    </p:animEffect>
                                  </p:childTnLst>
                                </p:cTn>
                              </p:par>
                              <p:par>
                                <p:cTn id="23" presetID="10" presetClass="entr" presetSubtype="0" fill="hold" nodeType="with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fade">
                                      <p:cBhvr>
                                        <p:cTn id="25" dur="1000"/>
                                        <p:tgtEl>
                                          <p:spTgt spid="125"/>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fade">
                                      <p:cBhvr>
                                        <p:cTn id="29" dur="1000"/>
                                        <p:tgtEl>
                                          <p:spTgt spid="122"/>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1000"/>
                                        <p:tgtEl>
                                          <p:spTgt spid="126"/>
                                        </p:tgtEl>
                                      </p:cBhvr>
                                    </p:animEffect>
                                  </p:childTnLst>
                                </p:cTn>
                              </p:par>
                              <p:par>
                                <p:cTn id="34" presetID="10" presetClass="entr" presetSubtype="0" fill="hold"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978950" y="316525"/>
            <a:ext cx="6858300" cy="913500"/>
          </a:xfrm>
          <a:prstGeom prst="rect">
            <a:avLst/>
          </a:prstGeom>
          <a:noFill/>
          <a:ln>
            <a:noFill/>
          </a:ln>
        </p:spPr>
        <p:txBody>
          <a:bodyPr spcFirstLastPara="1" wrap="square" lIns="91425" tIns="45700" rIns="91425" bIns="45700" anchor="ctr" anchorCtr="0">
            <a:noAutofit/>
          </a:bodyPr>
          <a:lstStyle/>
          <a:p>
            <a:r>
              <a:rPr lang="ru-RU" sz="2400">
                <a:latin typeface="Playfair Display"/>
                <a:ea typeface="Playfair Display"/>
                <a:cs typeface="Playfair Display"/>
                <a:sym typeface="Playfair Display"/>
              </a:rPr>
              <a:t>Capital District Leadership- Past Lt. Governors</a:t>
            </a:r>
            <a:endParaRPr sz="2400">
              <a:latin typeface="Playfair Display"/>
              <a:ea typeface="Playfair Display"/>
              <a:cs typeface="Playfair Display"/>
              <a:sym typeface="Playfair Display"/>
            </a:endParaRPr>
          </a:p>
        </p:txBody>
      </p:sp>
      <p:sp>
        <p:nvSpPr>
          <p:cNvPr id="132" name="Google Shape;132;p25"/>
          <p:cNvSpPr txBox="1">
            <a:spLocks noGrp="1"/>
          </p:cNvSpPr>
          <p:nvPr>
            <p:ph type="body" idx="1"/>
          </p:nvPr>
        </p:nvSpPr>
        <p:spPr>
          <a:xfrm>
            <a:off x="3855475" y="4314300"/>
            <a:ext cx="3813000" cy="1606800"/>
          </a:xfrm>
          <a:prstGeom prst="rect">
            <a:avLst/>
          </a:prstGeom>
          <a:noFill/>
          <a:ln>
            <a:noFill/>
          </a:ln>
        </p:spPr>
        <p:txBody>
          <a:bodyPr spcFirstLastPara="1" wrap="square" lIns="91425" tIns="45700" rIns="91425" bIns="45700" anchor="t" anchorCtr="0">
            <a:noAutofit/>
          </a:bodyPr>
          <a:lstStyle/>
          <a:p>
            <a:pPr marL="89999" indent="0" algn="ctr">
              <a:spcBef>
                <a:spcPts val="0"/>
              </a:spcBef>
              <a:buSzPts val="2400"/>
              <a:buNone/>
            </a:pPr>
            <a:r>
              <a:rPr lang="ru-RU">
                <a:latin typeface="Lora"/>
                <a:ea typeface="Lora"/>
                <a:cs typeface="Lora"/>
                <a:sym typeface="Lora"/>
              </a:rPr>
              <a:t>Frank Dulong</a:t>
            </a:r>
            <a:endParaRPr>
              <a:latin typeface="Lora"/>
              <a:ea typeface="Lora"/>
              <a:cs typeface="Lora"/>
              <a:sym typeface="Lora"/>
            </a:endParaRPr>
          </a:p>
          <a:p>
            <a:pPr marL="89999" indent="0" algn="ctr">
              <a:spcBef>
                <a:spcPts val="0"/>
              </a:spcBef>
              <a:buSzPts val="2400"/>
              <a:buNone/>
            </a:pPr>
            <a:r>
              <a:rPr lang="ru-RU">
                <a:latin typeface="Lora"/>
                <a:ea typeface="Lora"/>
                <a:cs typeface="Lora"/>
                <a:sym typeface="Lora"/>
              </a:rPr>
              <a:t>Robert “Bob” Engelbach </a:t>
            </a:r>
            <a:endParaRPr>
              <a:latin typeface="Lora"/>
              <a:ea typeface="Lora"/>
              <a:cs typeface="Lora"/>
              <a:sym typeface="Lora"/>
            </a:endParaRPr>
          </a:p>
          <a:p>
            <a:pPr marL="89999" indent="0" algn="ctr">
              <a:spcBef>
                <a:spcPts val="0"/>
              </a:spcBef>
              <a:buSzPts val="2400"/>
              <a:buNone/>
            </a:pPr>
            <a:r>
              <a:rPr lang="ru-RU">
                <a:latin typeface="Lora"/>
                <a:ea typeface="Lora"/>
                <a:cs typeface="Lora"/>
                <a:sym typeface="Lora"/>
              </a:rPr>
              <a:t>Bernice Grossman</a:t>
            </a:r>
            <a:endParaRPr>
              <a:latin typeface="Lora"/>
              <a:ea typeface="Lora"/>
              <a:cs typeface="Lora"/>
              <a:sym typeface="Lora"/>
            </a:endParaRPr>
          </a:p>
          <a:p>
            <a:pPr marL="89999" indent="0" algn="ctr">
              <a:spcBef>
                <a:spcPts val="0"/>
              </a:spcBef>
              <a:buSzPts val="2400"/>
              <a:buNone/>
            </a:pPr>
            <a:r>
              <a:rPr lang="ru-RU">
                <a:latin typeface="Lora"/>
                <a:ea typeface="Lora"/>
                <a:cs typeface="Lora"/>
                <a:sym typeface="Lora"/>
              </a:rPr>
              <a:t>JR Harris</a:t>
            </a:r>
            <a:endParaRPr>
              <a:latin typeface="Lora"/>
              <a:ea typeface="Lora"/>
              <a:cs typeface="Lora"/>
              <a:sym typeface="Lora"/>
            </a:endParaRPr>
          </a:p>
        </p:txBody>
      </p:sp>
      <p:grpSp>
        <p:nvGrpSpPr>
          <p:cNvPr id="133" name="Google Shape;133;p25"/>
          <p:cNvGrpSpPr/>
          <p:nvPr/>
        </p:nvGrpSpPr>
        <p:grpSpPr>
          <a:xfrm>
            <a:off x="6449061" y="1552775"/>
            <a:ext cx="3608289" cy="2599900"/>
            <a:chOff x="4925060" y="1552775"/>
            <a:chExt cx="3608289" cy="2599900"/>
          </a:xfrm>
        </p:grpSpPr>
        <p:pic>
          <p:nvPicPr>
            <p:cNvPr id="134" name="Google Shape;134;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7" flipH="1">
              <a:off x="6133700" y="1552778"/>
              <a:ext cx="2399650" cy="2503345"/>
            </a:xfrm>
            <a:prstGeom prst="rect">
              <a:avLst/>
            </a:prstGeom>
            <a:noFill/>
            <a:ln>
              <a:noFill/>
            </a:ln>
          </p:spPr>
        </p:pic>
        <p:pic>
          <p:nvPicPr>
            <p:cNvPr id="135" name="Google Shape;135;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3">
              <a:off x="4925060" y="3239176"/>
              <a:ext cx="1125114" cy="913499"/>
            </a:xfrm>
            <a:prstGeom prst="rect">
              <a:avLst/>
            </a:prstGeom>
            <a:noFill/>
            <a:ln>
              <a:noFill/>
            </a:ln>
          </p:spPr>
        </p:pic>
      </p:grpSp>
      <p:grpSp>
        <p:nvGrpSpPr>
          <p:cNvPr id="136" name="Google Shape;136;p25"/>
          <p:cNvGrpSpPr/>
          <p:nvPr/>
        </p:nvGrpSpPr>
        <p:grpSpPr>
          <a:xfrm>
            <a:off x="2305151" y="1549451"/>
            <a:ext cx="3504341" cy="2593225"/>
            <a:chOff x="781150" y="1549450"/>
            <a:chExt cx="3504341" cy="2593225"/>
          </a:xfrm>
        </p:grpSpPr>
        <p:pic>
          <p:nvPicPr>
            <p:cNvPr id="137" name="Google Shape;137;p25"/>
            <p:cNvPicPr preferRelativeResize="0"/>
            <p:nvPr/>
          </p:nvPicPr>
          <p:blipFill>
            <a:blip r:embed="rId5">
              <a:alphaModFix/>
            </a:blip>
            <a:stretch>
              <a:fillRect/>
            </a:stretch>
          </p:blipFill>
          <p:spPr>
            <a:xfrm>
              <a:off x="781150" y="1549450"/>
              <a:ext cx="2503350" cy="2503350"/>
            </a:xfrm>
            <a:prstGeom prst="rect">
              <a:avLst/>
            </a:prstGeom>
            <a:noFill/>
            <a:ln>
              <a:noFill/>
            </a:ln>
          </p:spPr>
        </p:pic>
        <p:pic>
          <p:nvPicPr>
            <p:cNvPr id="138" name="Google Shape;138;p2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275150" y="3229175"/>
              <a:ext cx="1010341" cy="913500"/>
            </a:xfrm>
            <a:prstGeom prst="rect">
              <a:avLst/>
            </a:prstGeom>
            <a:noFill/>
            <a:ln>
              <a:noFill/>
            </a:ln>
          </p:spPr>
        </p:pic>
      </p:grpSp>
      <p:grpSp>
        <p:nvGrpSpPr>
          <p:cNvPr id="139" name="Google Shape;139;p25"/>
          <p:cNvGrpSpPr/>
          <p:nvPr/>
        </p:nvGrpSpPr>
        <p:grpSpPr>
          <a:xfrm>
            <a:off x="1778165" y="2962547"/>
            <a:ext cx="2731310" cy="3578738"/>
            <a:chOff x="254165" y="2962547"/>
            <a:chExt cx="2731310" cy="3578738"/>
          </a:xfrm>
        </p:grpSpPr>
        <p:pic>
          <p:nvPicPr>
            <p:cNvPr id="140" name="Google Shape;140;p25"/>
            <p:cNvPicPr preferRelativeResize="0"/>
            <p:nvPr/>
          </p:nvPicPr>
          <p:blipFill>
            <a:blip r:embed="rId7">
              <a:alphaModFix/>
            </a:blip>
            <a:stretch>
              <a:fillRect/>
            </a:stretch>
          </p:blipFill>
          <p:spPr>
            <a:xfrm rot="-901452">
              <a:off x="532663" y="3132050"/>
              <a:ext cx="1619250" cy="2362200"/>
            </a:xfrm>
            <a:prstGeom prst="rect">
              <a:avLst/>
            </a:prstGeom>
            <a:noFill/>
            <a:ln>
              <a:noFill/>
            </a:ln>
          </p:spPr>
        </p:pic>
        <p:pic>
          <p:nvPicPr>
            <p:cNvPr id="141" name="Google Shape;141;p2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373092">
              <a:off x="1595450" y="5373125"/>
              <a:ext cx="1334425" cy="1099124"/>
            </a:xfrm>
            <a:prstGeom prst="rect">
              <a:avLst/>
            </a:prstGeom>
            <a:noFill/>
            <a:ln>
              <a:noFill/>
            </a:ln>
          </p:spPr>
        </p:pic>
      </p:grpSp>
      <p:pic>
        <p:nvPicPr>
          <p:cNvPr id="142" name="Google Shape;142;p25"/>
          <p:cNvPicPr preferRelativeResize="0"/>
          <p:nvPr/>
        </p:nvPicPr>
        <p:blipFill>
          <a:blip r:embed="rId9">
            <a:alphaModFix/>
          </a:blip>
          <a:stretch>
            <a:fillRect/>
          </a:stretch>
        </p:blipFill>
        <p:spPr>
          <a:xfrm>
            <a:off x="5532847" y="1602284"/>
            <a:ext cx="1425175" cy="1579067"/>
          </a:xfrm>
          <a:prstGeom prst="rect">
            <a:avLst/>
          </a:prstGeom>
          <a:noFill/>
          <a:ln>
            <a:noFill/>
          </a:ln>
        </p:spPr>
      </p:pic>
      <p:grpSp>
        <p:nvGrpSpPr>
          <p:cNvPr id="143" name="Google Shape;143;p25"/>
          <p:cNvGrpSpPr/>
          <p:nvPr/>
        </p:nvGrpSpPr>
        <p:grpSpPr>
          <a:xfrm>
            <a:off x="7160046" y="3617708"/>
            <a:ext cx="3281513" cy="2952113"/>
            <a:chOff x="5636045" y="3617707"/>
            <a:chExt cx="3281513" cy="2952113"/>
          </a:xfrm>
        </p:grpSpPr>
        <p:pic>
          <p:nvPicPr>
            <p:cNvPr id="144" name="Google Shape;144;p25"/>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731498">
              <a:off x="6294675" y="3859804"/>
              <a:ext cx="2472787" cy="1685570"/>
            </a:xfrm>
            <a:prstGeom prst="rect">
              <a:avLst/>
            </a:prstGeom>
            <a:noFill/>
            <a:ln>
              <a:noFill/>
            </a:ln>
          </p:spPr>
        </p:pic>
        <p:pic>
          <p:nvPicPr>
            <p:cNvPr id="145" name="Google Shape;145;p25"/>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rot="318387">
              <a:off x="5679855" y="5511354"/>
              <a:ext cx="1223521" cy="1004041"/>
            </a:xfrm>
            <a:prstGeom prst="rect">
              <a:avLst/>
            </a:prstGeom>
            <a:noFill/>
            <a:ln>
              <a:noFill/>
            </a:ln>
          </p:spPr>
        </p:pic>
      </p:grpSp>
    </p:spTree>
    <p:extLst>
      <p:ext uri="{BB962C8B-B14F-4D97-AF65-F5344CB8AC3E}">
        <p14:creationId xmlns:p14="http://schemas.microsoft.com/office/powerpoint/2010/main" val="3089789003"/>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p:tgtEl>
                                          <p:spTgt spid="142"/>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 calcmode="lin" valueType="num">
                                      <p:cBhvr additive="base">
                                        <p:cTn id="11" dur="1000"/>
                                        <p:tgtEl>
                                          <p:spTgt spid="139"/>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p:tgtEl>
                                          <p:spTgt spid="136"/>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1000"/>
                                        <p:tgtEl>
                                          <p:spTgt spid="133"/>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4"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 calcmode="lin" valueType="num">
                                      <p:cBhvr additive="base">
                                        <p:cTn id="23" dur="1000"/>
                                        <p:tgtEl>
                                          <p:spTgt spid="143"/>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1752600" y="151600"/>
            <a:ext cx="7075500" cy="1078500"/>
          </a:xfrm>
          <a:prstGeom prst="rect">
            <a:avLst/>
          </a:prstGeom>
          <a:noFill/>
          <a:ln>
            <a:noFill/>
          </a:ln>
        </p:spPr>
        <p:txBody>
          <a:bodyPr spcFirstLastPara="1" wrap="square" lIns="91425" tIns="45700" rIns="91425" bIns="45700" anchor="ctr" anchorCtr="0">
            <a:noAutofit/>
          </a:bodyPr>
          <a:lstStyle/>
          <a:p>
            <a:r>
              <a:rPr lang="ru-RU" sz="2600">
                <a:latin typeface="Playfair Display"/>
                <a:ea typeface="Playfair Display"/>
                <a:cs typeface="Playfair Display"/>
                <a:sym typeface="Playfair Display"/>
              </a:rPr>
              <a:t>Capital District Leadership- District Chairs</a:t>
            </a:r>
            <a:endParaRPr sz="2600">
              <a:latin typeface="Playfair Display"/>
              <a:ea typeface="Playfair Display"/>
              <a:cs typeface="Playfair Display"/>
              <a:sym typeface="Playfair Display"/>
            </a:endParaRPr>
          </a:p>
        </p:txBody>
      </p:sp>
      <p:sp>
        <p:nvSpPr>
          <p:cNvPr id="151" name="Google Shape;151;p26"/>
          <p:cNvSpPr txBox="1">
            <a:spLocks noGrp="1"/>
          </p:cNvSpPr>
          <p:nvPr>
            <p:ph type="body" idx="1"/>
          </p:nvPr>
        </p:nvSpPr>
        <p:spPr>
          <a:xfrm>
            <a:off x="5342425" y="1492725"/>
            <a:ext cx="5092200" cy="752100"/>
          </a:xfrm>
          <a:prstGeom prst="rect">
            <a:avLst/>
          </a:prstGeom>
          <a:noFill/>
          <a:ln>
            <a:noFill/>
          </a:ln>
        </p:spPr>
        <p:txBody>
          <a:bodyPr spcFirstLastPara="1" wrap="square" lIns="91425" tIns="45700" rIns="91425" bIns="45700" anchor="t" anchorCtr="0">
            <a:noAutofit/>
          </a:bodyPr>
          <a:lstStyle/>
          <a:p>
            <a:pPr marL="0" indent="0">
              <a:spcBef>
                <a:spcPts val="0"/>
              </a:spcBef>
              <a:buSzPts val="2400"/>
              <a:buNone/>
            </a:pPr>
            <a:r>
              <a:rPr lang="ru-RU">
                <a:latin typeface="Playfair Display"/>
                <a:ea typeface="Playfair Display"/>
                <a:cs typeface="Playfair Display"/>
                <a:sym typeface="Playfair Display"/>
              </a:rPr>
              <a:t>International Understanding </a:t>
            </a:r>
            <a:endParaRPr>
              <a:latin typeface="Playfair Display"/>
              <a:ea typeface="Playfair Display"/>
              <a:cs typeface="Playfair Display"/>
              <a:sym typeface="Playfair Display"/>
            </a:endParaRPr>
          </a:p>
          <a:p>
            <a:pPr indent="457200">
              <a:spcBef>
                <a:spcPts val="0"/>
              </a:spcBef>
              <a:buSzPts val="2400"/>
              <a:buNone/>
            </a:pPr>
            <a:r>
              <a:rPr lang="ru-RU">
                <a:latin typeface="Playfair Display"/>
                <a:ea typeface="Playfair Display"/>
                <a:cs typeface="Playfair Display"/>
                <a:sym typeface="Playfair Display"/>
              </a:rPr>
              <a:t>Raga Elim</a:t>
            </a:r>
            <a:endParaRPr>
              <a:latin typeface="Playfair Display"/>
              <a:ea typeface="Playfair Display"/>
              <a:cs typeface="Playfair Display"/>
              <a:sym typeface="Playfair Display"/>
            </a:endParaRPr>
          </a:p>
        </p:txBody>
      </p:sp>
      <p:sp>
        <p:nvSpPr>
          <p:cNvPr id="152" name="Google Shape;152;p26"/>
          <p:cNvSpPr txBox="1">
            <a:spLocks noGrp="1"/>
          </p:cNvSpPr>
          <p:nvPr>
            <p:ph type="body" idx="1"/>
          </p:nvPr>
        </p:nvSpPr>
        <p:spPr>
          <a:xfrm>
            <a:off x="3901550" y="3220875"/>
            <a:ext cx="3919500" cy="835800"/>
          </a:xfrm>
          <a:prstGeom prst="rect">
            <a:avLst/>
          </a:prstGeom>
          <a:noFill/>
          <a:ln>
            <a:noFill/>
          </a:ln>
        </p:spPr>
        <p:txBody>
          <a:bodyPr spcFirstLastPara="1" wrap="square" lIns="91425" tIns="45700" rIns="91425" bIns="45700" anchor="t" anchorCtr="0">
            <a:noAutofit/>
          </a:bodyPr>
          <a:lstStyle/>
          <a:p>
            <a:pPr marL="89999" indent="0" algn="ctr">
              <a:spcBef>
                <a:spcPts val="0"/>
              </a:spcBef>
              <a:buSzPts val="2400"/>
              <a:buNone/>
            </a:pPr>
            <a:r>
              <a:rPr lang="ru-RU">
                <a:latin typeface="Playfair Display"/>
                <a:ea typeface="Playfair Display"/>
                <a:cs typeface="Playfair Display"/>
                <a:sym typeface="Playfair Display"/>
              </a:rPr>
              <a:t>Human &amp; Spiritual Values </a:t>
            </a:r>
            <a:endParaRPr>
              <a:latin typeface="Playfair Display"/>
              <a:ea typeface="Playfair Display"/>
              <a:cs typeface="Playfair Display"/>
              <a:sym typeface="Playfair Display"/>
            </a:endParaRPr>
          </a:p>
          <a:p>
            <a:pPr marL="0" indent="0" algn="ctr">
              <a:spcBef>
                <a:spcPts val="0"/>
              </a:spcBef>
              <a:buSzPts val="2400"/>
              <a:buNone/>
            </a:pPr>
            <a:r>
              <a:rPr lang="ru-RU">
                <a:latin typeface="Playfair Display"/>
                <a:ea typeface="Playfair Display"/>
                <a:cs typeface="Playfair Display"/>
                <a:sym typeface="Playfair Display"/>
              </a:rPr>
              <a:t>Booker McManus</a:t>
            </a:r>
            <a:endParaRPr>
              <a:latin typeface="Playfair Display"/>
              <a:ea typeface="Playfair Display"/>
              <a:cs typeface="Playfair Display"/>
              <a:sym typeface="Playfair Display"/>
            </a:endParaRPr>
          </a:p>
        </p:txBody>
      </p:sp>
      <p:sp>
        <p:nvSpPr>
          <p:cNvPr id="153" name="Google Shape;153;p26"/>
          <p:cNvSpPr txBox="1">
            <a:spLocks noGrp="1"/>
          </p:cNvSpPr>
          <p:nvPr>
            <p:ph type="body" idx="1"/>
          </p:nvPr>
        </p:nvSpPr>
        <p:spPr>
          <a:xfrm>
            <a:off x="3124200" y="5210425"/>
            <a:ext cx="2505900" cy="913500"/>
          </a:xfrm>
          <a:prstGeom prst="rect">
            <a:avLst/>
          </a:prstGeom>
          <a:noFill/>
          <a:ln>
            <a:noFill/>
          </a:ln>
        </p:spPr>
        <p:txBody>
          <a:bodyPr spcFirstLastPara="1" wrap="square" lIns="91425" tIns="45700" rIns="91425" bIns="45700" anchor="t" anchorCtr="0">
            <a:noAutofit/>
          </a:bodyPr>
          <a:lstStyle/>
          <a:p>
            <a:pPr marL="89999" indent="0" algn="ctr">
              <a:spcBef>
                <a:spcPts val="0"/>
              </a:spcBef>
              <a:buSzPts val="2400"/>
              <a:buNone/>
            </a:pPr>
            <a:r>
              <a:rPr lang="ru-RU">
                <a:latin typeface="Playfair Display"/>
                <a:ea typeface="Playfair Display"/>
                <a:cs typeface="Playfair Display"/>
                <a:sym typeface="Playfair Display"/>
              </a:rPr>
              <a:t>Risk Manager</a:t>
            </a:r>
            <a:endParaRPr>
              <a:latin typeface="Playfair Display"/>
              <a:ea typeface="Playfair Display"/>
              <a:cs typeface="Playfair Display"/>
              <a:sym typeface="Playfair Display"/>
            </a:endParaRPr>
          </a:p>
          <a:p>
            <a:pPr marL="89999" indent="0" algn="ctr">
              <a:spcBef>
                <a:spcPts val="0"/>
              </a:spcBef>
              <a:buSzPts val="2400"/>
              <a:buNone/>
            </a:pPr>
            <a:r>
              <a:rPr lang="ru-RU">
                <a:latin typeface="Playfair Display"/>
                <a:ea typeface="Playfair Display"/>
                <a:cs typeface="Playfair Display"/>
                <a:sym typeface="Playfair Display"/>
              </a:rPr>
              <a:t>Mike Rind</a:t>
            </a:r>
            <a:endParaRPr>
              <a:latin typeface="Playfair Display"/>
              <a:ea typeface="Playfair Display"/>
              <a:cs typeface="Playfair Display"/>
              <a:sym typeface="Playfair Display"/>
            </a:endParaRPr>
          </a:p>
        </p:txBody>
      </p:sp>
      <p:grpSp>
        <p:nvGrpSpPr>
          <p:cNvPr id="154" name="Google Shape;154;p26"/>
          <p:cNvGrpSpPr/>
          <p:nvPr/>
        </p:nvGrpSpPr>
        <p:grpSpPr>
          <a:xfrm>
            <a:off x="5751501" y="4082626"/>
            <a:ext cx="2932325" cy="2371725"/>
            <a:chOff x="4227500" y="4082625"/>
            <a:chExt cx="2932325" cy="2371725"/>
          </a:xfrm>
        </p:grpSpPr>
        <p:pic>
          <p:nvPicPr>
            <p:cNvPr id="155" name="Google Shape;155;p26"/>
            <p:cNvPicPr preferRelativeResize="0"/>
            <p:nvPr/>
          </p:nvPicPr>
          <p:blipFill>
            <a:blip r:embed="rId3">
              <a:alphaModFix/>
            </a:blip>
            <a:stretch>
              <a:fillRect/>
            </a:stretch>
          </p:blipFill>
          <p:spPr>
            <a:xfrm>
              <a:off x="5498025" y="4082625"/>
              <a:ext cx="1661800" cy="2371725"/>
            </a:xfrm>
            <a:prstGeom prst="rect">
              <a:avLst/>
            </a:prstGeom>
            <a:noFill/>
            <a:ln>
              <a:noFill/>
            </a:ln>
          </p:spPr>
        </p:pic>
        <p:pic>
          <p:nvPicPr>
            <p:cNvPr id="156" name="Google Shape;156;p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27500" y="5009550"/>
              <a:ext cx="979825" cy="913501"/>
            </a:xfrm>
            <a:prstGeom prst="rect">
              <a:avLst/>
            </a:prstGeom>
            <a:noFill/>
            <a:ln>
              <a:noFill/>
            </a:ln>
          </p:spPr>
        </p:pic>
      </p:grpSp>
      <p:grpSp>
        <p:nvGrpSpPr>
          <p:cNvPr id="157" name="Google Shape;157;p26"/>
          <p:cNvGrpSpPr/>
          <p:nvPr/>
        </p:nvGrpSpPr>
        <p:grpSpPr>
          <a:xfrm>
            <a:off x="2023850" y="2016175"/>
            <a:ext cx="3356500" cy="2916000"/>
            <a:chOff x="499850" y="2016175"/>
            <a:chExt cx="3356500" cy="2916000"/>
          </a:xfrm>
        </p:grpSpPr>
        <p:pic>
          <p:nvPicPr>
            <p:cNvPr id="158" name="Google Shape;158;p26"/>
            <p:cNvPicPr preferRelativeResize="0"/>
            <p:nvPr/>
          </p:nvPicPr>
          <p:blipFill>
            <a:blip r:embed="rId5">
              <a:alphaModFix/>
            </a:blip>
            <a:stretch>
              <a:fillRect/>
            </a:stretch>
          </p:blipFill>
          <p:spPr>
            <a:xfrm>
              <a:off x="499850" y="2016175"/>
              <a:ext cx="2073825" cy="2916000"/>
            </a:xfrm>
            <a:prstGeom prst="rect">
              <a:avLst/>
            </a:prstGeom>
            <a:noFill/>
            <a:ln>
              <a:noFill/>
            </a:ln>
          </p:spPr>
        </p:pic>
        <p:pic>
          <p:nvPicPr>
            <p:cNvPr id="159" name="Google Shape;159;p2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743189" y="2312713"/>
              <a:ext cx="1113161" cy="913500"/>
            </a:xfrm>
            <a:prstGeom prst="rect">
              <a:avLst/>
            </a:prstGeom>
            <a:noFill/>
            <a:ln>
              <a:noFill/>
            </a:ln>
          </p:spPr>
        </p:pic>
      </p:grpSp>
      <p:pic>
        <p:nvPicPr>
          <p:cNvPr id="160" name="Google Shape;160;p26" descr="A group of people posing for a photo&#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44250" y="2064976"/>
            <a:ext cx="2590374" cy="1789051"/>
          </a:xfrm>
          <a:prstGeom prst="rect">
            <a:avLst/>
          </a:prstGeom>
          <a:noFill/>
          <a:ln>
            <a:noFill/>
          </a:ln>
        </p:spPr>
      </p:pic>
    </p:spTree>
    <p:extLst>
      <p:ext uri="{BB962C8B-B14F-4D97-AF65-F5344CB8AC3E}">
        <p14:creationId xmlns:p14="http://schemas.microsoft.com/office/powerpoint/2010/main" val="2111482664"/>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7"/>
                                        </p:tgtEl>
                                        <p:attrNameLst>
                                          <p:attrName>style.visibility</p:attrName>
                                        </p:attrNameLst>
                                      </p:cBhvr>
                                      <p:to>
                                        <p:strVal val="visible"/>
                                      </p:to>
                                    </p:set>
                                    <p:animEffect transition="in" filter="fade">
                                      <p:cBhvr>
                                        <p:cTn id="11" dur="1000"/>
                                        <p:tgtEl>
                                          <p:spTgt spid="157"/>
                                        </p:tgtEl>
                                      </p:cBhvr>
                                    </p:animEffec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54"/>
                                        </p:tgtEl>
                                        <p:attrNameLst>
                                          <p:attrName>style.visibility</p:attrName>
                                        </p:attrNameLst>
                                      </p:cBhvr>
                                      <p:to>
                                        <p:strVal val="visible"/>
                                      </p:to>
                                    </p:set>
                                    <p:animEffect transition="in" filter="fade">
                                      <p:cBhvr>
                                        <p:cTn id="18" dur="1000"/>
                                        <p:tgtEl>
                                          <p:spTgt spid="154"/>
                                        </p:tgtEl>
                                      </p:cBhvr>
                                    </p:animEffect>
                                  </p:childTnLst>
                                </p:cTn>
                              </p:par>
                            </p:childTnLst>
                          </p:cTn>
                        </p:par>
                        <p:par>
                          <p:cTn id="19" fill="hold">
                            <p:stCondLst>
                              <p:cond delay="4000"/>
                            </p:stCondLst>
                            <p:childTnLst>
                              <p:par>
                                <p:cTn id="20" presetID="1" presetClass="entr" presetSubtype="0" fill="hold" nodeType="afterEffect">
                                  <p:stCondLst>
                                    <p:cond delay="0"/>
                                  </p:stCondLst>
                                  <p:childTnLst>
                                    <p:set>
                                      <p:cBhvr>
                                        <p:cTn id="21" dur="1" fill="hold">
                                          <p:stCondLst>
                                            <p:cond delay="0"/>
                                          </p:stCondLst>
                                        </p:cTn>
                                        <p:tgtEl>
                                          <p:spTgt spid="151"/>
                                        </p:tgtEl>
                                        <p:attrNameLst>
                                          <p:attrName>style.visibility</p:attrName>
                                        </p:attrNameLst>
                                      </p:cBhvr>
                                      <p:to>
                                        <p:strVal val="visible"/>
                                      </p:to>
                                    </p:se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160"/>
                                        </p:tgtEl>
                                        <p:attrNameLst>
                                          <p:attrName>style.visibility</p:attrName>
                                        </p:attrNameLst>
                                      </p:cBhvr>
                                      <p:to>
                                        <p:strVal val="visible"/>
                                      </p:to>
                                    </p:set>
                                    <p:animEffect transition="in" filter="fade">
                                      <p:cBhvr>
                                        <p:cTn id="25"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ctrTitle"/>
          </p:nvPr>
        </p:nvSpPr>
        <p:spPr>
          <a:xfrm>
            <a:off x="1815400" y="381175"/>
            <a:ext cx="6470400" cy="1090500"/>
          </a:xfrm>
          <a:prstGeom prst="rect">
            <a:avLst/>
          </a:prstGeom>
          <a:noFill/>
          <a:ln>
            <a:noFill/>
          </a:ln>
        </p:spPr>
        <p:txBody>
          <a:bodyPr spcFirstLastPara="1" wrap="square" lIns="91425" tIns="45700" rIns="91425" bIns="45700" anchor="ctr" anchorCtr="0">
            <a:noAutofit/>
          </a:bodyPr>
          <a:lstStyle/>
          <a:p>
            <a:pPr algn="ctr"/>
            <a:r>
              <a:rPr lang="ru-RU" sz="4200">
                <a:solidFill>
                  <a:srgbClr val="C27BA0"/>
                </a:solidFill>
                <a:latin typeface="Lobster"/>
                <a:ea typeface="Lobster"/>
                <a:cs typeface="Lobster"/>
                <a:sym typeface="Lobster"/>
              </a:rPr>
              <a:t>First Ladies of Capital District</a:t>
            </a:r>
            <a:endParaRPr sz="4200">
              <a:solidFill>
                <a:srgbClr val="C27BA0"/>
              </a:solidFill>
              <a:latin typeface="Lobster"/>
              <a:ea typeface="Lobster"/>
              <a:cs typeface="Lobster"/>
              <a:sym typeface="Lobster"/>
            </a:endParaRPr>
          </a:p>
        </p:txBody>
      </p:sp>
      <p:sp>
        <p:nvSpPr>
          <p:cNvPr id="166" name="Google Shape;166;p27"/>
          <p:cNvSpPr txBox="1">
            <a:spLocks noGrp="1"/>
          </p:cNvSpPr>
          <p:nvPr>
            <p:ph type="subTitle" idx="1"/>
          </p:nvPr>
        </p:nvSpPr>
        <p:spPr>
          <a:xfrm rot="-183490">
            <a:off x="1782074" y="1538190"/>
            <a:ext cx="4937231" cy="760679"/>
          </a:xfrm>
          <a:prstGeom prst="rect">
            <a:avLst/>
          </a:prstGeom>
          <a:noFill/>
          <a:ln>
            <a:noFill/>
          </a:ln>
        </p:spPr>
        <p:txBody>
          <a:bodyPr spcFirstLastPara="1" wrap="square" lIns="91425" tIns="45700" rIns="91425" bIns="45700" anchor="t" anchorCtr="0">
            <a:noAutofit/>
          </a:bodyPr>
          <a:lstStyle/>
          <a:p>
            <a:pPr marL="0" indent="0">
              <a:spcBef>
                <a:spcPts val="0"/>
              </a:spcBef>
            </a:pPr>
            <a:r>
              <a:rPr lang="ru-RU" sz="3500">
                <a:solidFill>
                  <a:srgbClr val="C27BA0"/>
                </a:solidFill>
                <a:latin typeface="Lobster"/>
                <a:ea typeface="Lobster"/>
                <a:cs typeface="Lobster"/>
                <a:sym typeface="Lobster"/>
              </a:rPr>
              <a:t>Carol Brewer 1972- 1973</a:t>
            </a:r>
            <a:endParaRPr sz="3500">
              <a:solidFill>
                <a:srgbClr val="C27BA0"/>
              </a:solidFill>
              <a:latin typeface="Lobster"/>
              <a:ea typeface="Lobster"/>
              <a:cs typeface="Lobster"/>
              <a:sym typeface="Lobster"/>
            </a:endParaRPr>
          </a:p>
        </p:txBody>
      </p:sp>
      <p:sp>
        <p:nvSpPr>
          <p:cNvPr id="167" name="Google Shape;167;p27"/>
          <p:cNvSpPr txBox="1"/>
          <p:nvPr/>
        </p:nvSpPr>
        <p:spPr>
          <a:xfrm rot="-159357">
            <a:off x="2538942" y="5504462"/>
            <a:ext cx="5774903" cy="10340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Tx/>
              <a:buNone/>
              <a:tabLst/>
              <a:defRPr/>
            </a:pPr>
            <a:r>
              <a:rPr kumimoji="0" lang="ru-RU" sz="3400" b="1" i="0" u="none" strike="noStrike" kern="0" cap="none" spc="0" normalizeH="0" baseline="0" noProof="0">
                <a:ln>
                  <a:noFill/>
                </a:ln>
                <a:solidFill>
                  <a:srgbClr val="C27BA0"/>
                </a:solidFill>
                <a:effectLst/>
                <a:uLnTx/>
                <a:uFillTx/>
                <a:latin typeface="Lobster"/>
                <a:ea typeface="Lobster"/>
                <a:cs typeface="Lobster"/>
                <a:sym typeface="Lobster"/>
              </a:rPr>
              <a:t>Dale Kane 2004- 2005</a:t>
            </a:r>
            <a:endParaRPr kumimoji="0" sz="3400" b="1" i="0" u="none" strike="noStrike" kern="0" cap="none" spc="0" normalizeH="0" baseline="0" noProof="0">
              <a:ln>
                <a:noFill/>
              </a:ln>
              <a:solidFill>
                <a:srgbClr val="C27BA0"/>
              </a:solidFill>
              <a:effectLst/>
              <a:uLnTx/>
              <a:uFillTx/>
              <a:latin typeface="Lobster"/>
              <a:ea typeface="Lobster"/>
              <a:cs typeface="Lobster"/>
              <a:sym typeface="Lobster"/>
            </a:endParaRPr>
          </a:p>
          <a:p>
            <a:pPr marL="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C27BA0"/>
              </a:solidFill>
              <a:effectLst/>
              <a:uLnTx/>
              <a:uFillTx/>
              <a:latin typeface="Arial"/>
              <a:ea typeface="+mn-ea"/>
              <a:cs typeface="Arial"/>
              <a:sym typeface="Arial"/>
            </a:endParaRPr>
          </a:p>
        </p:txBody>
      </p:sp>
      <p:pic>
        <p:nvPicPr>
          <p:cNvPr id="168" name="Google Shape;168;p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187538">
            <a:off x="3229900" y="2504450"/>
            <a:ext cx="2899976" cy="2899976"/>
          </a:xfrm>
          <a:prstGeom prst="rect">
            <a:avLst/>
          </a:prstGeom>
          <a:noFill/>
          <a:ln>
            <a:noFill/>
          </a:ln>
        </p:spPr>
      </p:pic>
    </p:spTree>
    <p:extLst>
      <p:ext uri="{BB962C8B-B14F-4D97-AF65-F5344CB8AC3E}">
        <p14:creationId xmlns:p14="http://schemas.microsoft.com/office/powerpoint/2010/main" val="2033741673"/>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2996700" y="152400"/>
            <a:ext cx="7483500" cy="846000"/>
          </a:xfrm>
          <a:prstGeom prst="rect">
            <a:avLst/>
          </a:prstGeom>
          <a:noFill/>
          <a:ln>
            <a:noFill/>
          </a:ln>
        </p:spPr>
        <p:txBody>
          <a:bodyPr spcFirstLastPara="1" wrap="square" lIns="91425" tIns="91425" rIns="91425" bIns="91425" anchor="ctr" anchorCtr="0">
            <a:noAutofit/>
          </a:bodyPr>
          <a:lstStyle/>
          <a:p>
            <a:pPr algn="ctr"/>
            <a:r>
              <a:rPr lang="ru-RU" sz="3200">
                <a:latin typeface="Lobster"/>
                <a:ea typeface="Lobster"/>
                <a:cs typeface="Lobster"/>
                <a:sym typeface="Lobster"/>
              </a:rPr>
              <a:t>Capital District …...together we make a family</a:t>
            </a:r>
            <a:endParaRPr sz="3200">
              <a:latin typeface="Lobster"/>
              <a:ea typeface="Lobster"/>
              <a:cs typeface="Lobster"/>
              <a:sym typeface="Lobster"/>
            </a:endParaRPr>
          </a:p>
        </p:txBody>
      </p:sp>
      <p:pic>
        <p:nvPicPr>
          <p:cNvPr id="174" name="Google Shape;174;p28"/>
          <p:cNvPicPr preferRelativeResize="0"/>
          <p:nvPr/>
        </p:nvPicPr>
        <p:blipFill>
          <a:blip r:embed="rId3">
            <a:alphaModFix amt="99000"/>
          </a:blip>
          <a:stretch>
            <a:fillRect/>
          </a:stretch>
        </p:blipFill>
        <p:spPr>
          <a:xfrm>
            <a:off x="1707076" y="1253300"/>
            <a:ext cx="8773125" cy="5299900"/>
          </a:xfrm>
          <a:prstGeom prst="rect">
            <a:avLst/>
          </a:prstGeom>
          <a:noFill/>
          <a:ln>
            <a:noFill/>
          </a:ln>
        </p:spPr>
      </p:pic>
      <p:sp>
        <p:nvSpPr>
          <p:cNvPr id="175" name="Google Shape;175;p28"/>
          <p:cNvSpPr/>
          <p:nvPr/>
        </p:nvSpPr>
        <p:spPr>
          <a:xfrm>
            <a:off x="2133126" y="5806525"/>
            <a:ext cx="1221543" cy="21485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sz="1400" b="0" i="0" u="none" strike="noStrike" kern="0" cap="none" spc="0" normalizeH="0" baseline="0" noProof="0">
                <a:ln w="9525" cap="flat" cmpd="sng">
                  <a:solidFill>
                    <a:srgbClr val="006600"/>
                  </a:solidFill>
                  <a:prstDash val="solid"/>
                  <a:round/>
                  <a:headEnd type="none" w="sm" len="sm"/>
                  <a:tailEnd type="none" w="sm" len="sm"/>
                </a:ln>
                <a:solidFill>
                  <a:srgbClr val="4B834D"/>
                </a:solidFill>
                <a:effectLst/>
                <a:uLnTx/>
                <a:uFillTx/>
                <a:latin typeface="Dancing Script"/>
                <a:ea typeface="+mn-ea"/>
                <a:cs typeface="Arial"/>
                <a:sym typeface="Arial"/>
              </a:rPr>
              <a:t>Kathleen Thompson</a:t>
            </a:r>
          </a:p>
        </p:txBody>
      </p:sp>
    </p:spTree>
    <p:extLst>
      <p:ext uri="{BB962C8B-B14F-4D97-AF65-F5344CB8AC3E}">
        <p14:creationId xmlns:p14="http://schemas.microsoft.com/office/powerpoint/2010/main" val="343300767"/>
      </p:ext>
    </p:extLst>
  </p:cSld>
  <p:clrMapOvr>
    <a:masterClrMapping/>
  </p:clrMapOvr>
  <mc:AlternateContent xmlns:mc="http://schemas.openxmlformats.org/markup-compatibility/2006" xmlns:p14="http://schemas.microsoft.com/office/powerpoint/2010/main">
    <mc:Choice Requires="p14">
      <p:transition p14:dur="10" advClick="0" advTm="14000">
        <p:fade/>
      </p:transition>
    </mc:Choice>
    <mc:Fallback xmlns="">
      <p:transition advClick="0" advTm="14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1141413" y="618518"/>
            <a:ext cx="9905998" cy="780182"/>
          </a:xfrm>
        </p:spPr>
        <p:txBody>
          <a:bodyPr>
            <a:normAutofit/>
          </a:bodyPr>
          <a:lstStyle/>
          <a:p>
            <a:r>
              <a:rPr lang="en-US" sz="4400" b="1" dirty="0"/>
              <a:t>State of the DISTRICT</a:t>
            </a:r>
          </a:p>
        </p:txBody>
      </p: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1141412" y="2249487"/>
            <a:ext cx="5435233" cy="3541714"/>
          </a:xfrm>
        </p:spPr>
        <p:txBody>
          <a:bodyPr>
            <a:noAutofit/>
          </a:bodyPr>
          <a:lstStyle/>
          <a:p>
            <a:pPr marL="0" indent="0">
              <a:buNone/>
            </a:pPr>
            <a:r>
              <a:rPr lang="en-US" sz="5000" dirty="0"/>
              <a:t>Dennis Baugh</a:t>
            </a:r>
          </a:p>
          <a:p>
            <a:pPr marL="0" indent="0">
              <a:buNone/>
            </a:pPr>
            <a:endParaRPr lang="en-US" sz="4000" dirty="0"/>
          </a:p>
          <a:p>
            <a:pPr marL="0" indent="0">
              <a:spcBef>
                <a:spcPts val="0"/>
              </a:spcBef>
              <a:buNone/>
            </a:pPr>
            <a:r>
              <a:rPr lang="en-US" sz="4000" dirty="0"/>
              <a:t>2020 – 2021</a:t>
            </a:r>
            <a:br>
              <a:rPr lang="en-US" sz="4000" dirty="0"/>
            </a:br>
            <a:r>
              <a:rPr lang="en-US" sz="4000" dirty="0"/>
              <a:t>Capital District Governor</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50457" y="290272"/>
            <a:ext cx="3057732" cy="1108428"/>
          </a:xfrm>
          <a:prstGeom prst="rect">
            <a:avLst/>
          </a:prstGeom>
        </p:spPr>
      </p:pic>
      <p:pic>
        <p:nvPicPr>
          <p:cNvPr id="6" name="Picture 5">
            <a:extLst>
              <a:ext uri="{FF2B5EF4-FFF2-40B4-BE49-F238E27FC236}">
                <a16:creationId xmlns:a16="http://schemas.microsoft.com/office/drawing/2014/main" id="{DC420859-DD15-445D-A2C6-DB3F1396B4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4128" y="1693358"/>
            <a:ext cx="3692657" cy="4546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1713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2710031" y="2252109"/>
            <a:ext cx="6762741" cy="2299342"/>
          </a:xfrm>
        </p:spPr>
        <p:txBody>
          <a:bodyPr>
            <a:normAutofit/>
          </a:bodyPr>
          <a:lstStyle/>
          <a:p>
            <a:pPr algn="ctr"/>
            <a:r>
              <a:rPr lang="en-US" sz="5400" b="1" dirty="0"/>
              <a:t>Governor-Elect </a:t>
            </a:r>
            <a:br>
              <a:rPr lang="en-US" sz="5400" b="1" dirty="0"/>
            </a:br>
            <a:r>
              <a:rPr lang="en-US" sz="5400" b="1" dirty="0"/>
              <a:t>candidate REMARKS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50457" y="290272"/>
            <a:ext cx="3057732" cy="1108428"/>
          </a:xfrm>
          <a:prstGeom prst="rect">
            <a:avLst/>
          </a:prstGeom>
        </p:spPr>
      </p:pic>
    </p:spTree>
    <p:extLst>
      <p:ext uri="{BB962C8B-B14F-4D97-AF65-F5344CB8AC3E}">
        <p14:creationId xmlns:p14="http://schemas.microsoft.com/office/powerpoint/2010/main" val="2145640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B1C6FC3-0FE6-4434-9E4B-EAFBA0A70C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6" name="Rectangle 15">
              <a:extLst>
                <a:ext uri="{FF2B5EF4-FFF2-40B4-BE49-F238E27FC236}">
                  <a16:creationId xmlns:a16="http://schemas.microsoft.com/office/drawing/2014/main" id="{9156B579-F859-47C9-8CE6-6AA5A6D28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5D373606-D644-43C0-8B02-C662AABC3922}"/>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ACF91339-3F26-4B01-8848-0F6E5575A6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133"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0" name="Rectangle 5">
              <a:extLst>
                <a:ext uri="{FF2B5EF4-FFF2-40B4-BE49-F238E27FC236}">
                  <a16:creationId xmlns:a16="http://schemas.microsoft.com/office/drawing/2014/main" id="{427B1D67-3EFB-4795-BC0A-61BC061C23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1" name="Freeform 6">
              <a:extLst>
                <a:ext uri="{FF2B5EF4-FFF2-40B4-BE49-F238E27FC236}">
                  <a16:creationId xmlns:a16="http://schemas.microsoft.com/office/drawing/2014/main" id="{7571FBAA-7DDE-485C-BF13-85E6632D78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7">
              <a:extLst>
                <a:ext uri="{FF2B5EF4-FFF2-40B4-BE49-F238E27FC236}">
                  <a16:creationId xmlns:a16="http://schemas.microsoft.com/office/drawing/2014/main" id="{2C3516AC-3270-4ABA-A2BC-E8F32B8A9D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8">
              <a:extLst>
                <a:ext uri="{FF2B5EF4-FFF2-40B4-BE49-F238E27FC236}">
                  <a16:creationId xmlns:a16="http://schemas.microsoft.com/office/drawing/2014/main" id="{F5FA18A4-61A5-473D-AEC7-9E909F8CFC9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4" name="Freeform 9">
              <a:extLst>
                <a:ext uri="{FF2B5EF4-FFF2-40B4-BE49-F238E27FC236}">
                  <a16:creationId xmlns:a16="http://schemas.microsoft.com/office/drawing/2014/main" id="{C22DBFE3-3815-4E85-8A6B-9A07712234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0">
              <a:extLst>
                <a:ext uri="{FF2B5EF4-FFF2-40B4-BE49-F238E27FC236}">
                  <a16:creationId xmlns:a16="http://schemas.microsoft.com/office/drawing/2014/main" id="{B2F02F6C-35B9-40A1-ADD1-036A80BCF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1">
              <a:extLst>
                <a:ext uri="{FF2B5EF4-FFF2-40B4-BE49-F238E27FC236}">
                  <a16:creationId xmlns:a16="http://schemas.microsoft.com/office/drawing/2014/main" id="{B5C332AB-BA01-4BBD-A363-4F5835545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2">
              <a:extLst>
                <a:ext uri="{FF2B5EF4-FFF2-40B4-BE49-F238E27FC236}">
                  <a16:creationId xmlns:a16="http://schemas.microsoft.com/office/drawing/2014/main" id="{6E313214-2528-4C88-8226-BB2A2E1335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3">
              <a:extLst>
                <a:ext uri="{FF2B5EF4-FFF2-40B4-BE49-F238E27FC236}">
                  <a16:creationId xmlns:a16="http://schemas.microsoft.com/office/drawing/2014/main" id="{DF892018-DF6D-48D5-8AB7-5957595B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4">
              <a:extLst>
                <a:ext uri="{FF2B5EF4-FFF2-40B4-BE49-F238E27FC236}">
                  <a16:creationId xmlns:a16="http://schemas.microsoft.com/office/drawing/2014/main" id="{93A850A7-4500-4CC7-A5FD-A1FA7993E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5">
              <a:extLst>
                <a:ext uri="{FF2B5EF4-FFF2-40B4-BE49-F238E27FC236}">
                  <a16:creationId xmlns:a16="http://schemas.microsoft.com/office/drawing/2014/main" id="{FACAA825-3475-43C7-ADCE-DB6FAADA57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6">
              <a:extLst>
                <a:ext uri="{FF2B5EF4-FFF2-40B4-BE49-F238E27FC236}">
                  <a16:creationId xmlns:a16="http://schemas.microsoft.com/office/drawing/2014/main" id="{00451685-350B-4B89-A512-13A23216BA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7">
              <a:extLst>
                <a:ext uri="{FF2B5EF4-FFF2-40B4-BE49-F238E27FC236}">
                  <a16:creationId xmlns:a16="http://schemas.microsoft.com/office/drawing/2014/main" id="{04A404C7-A995-4BE4-8673-CA014AE1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8">
              <a:extLst>
                <a:ext uri="{FF2B5EF4-FFF2-40B4-BE49-F238E27FC236}">
                  <a16:creationId xmlns:a16="http://schemas.microsoft.com/office/drawing/2014/main" id="{0E534A8D-4535-4FED-B9CD-C0F0D6AF32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9">
              <a:extLst>
                <a:ext uri="{FF2B5EF4-FFF2-40B4-BE49-F238E27FC236}">
                  <a16:creationId xmlns:a16="http://schemas.microsoft.com/office/drawing/2014/main" id="{F0A1DEDA-0C4E-4927-BFAF-02516CF53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0">
              <a:extLst>
                <a:ext uri="{FF2B5EF4-FFF2-40B4-BE49-F238E27FC236}">
                  <a16:creationId xmlns:a16="http://schemas.microsoft.com/office/drawing/2014/main" id="{B21E2F8B-1724-4328-B646-445DE4F1F0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1">
              <a:extLst>
                <a:ext uri="{FF2B5EF4-FFF2-40B4-BE49-F238E27FC236}">
                  <a16:creationId xmlns:a16="http://schemas.microsoft.com/office/drawing/2014/main" id="{808DAA0B-E999-4DEC-BE7C-3F412C332D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2">
              <a:extLst>
                <a:ext uri="{FF2B5EF4-FFF2-40B4-BE49-F238E27FC236}">
                  <a16:creationId xmlns:a16="http://schemas.microsoft.com/office/drawing/2014/main" id="{EBCE22A2-2EE0-4E15-8505-600937FEE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3">
              <a:extLst>
                <a:ext uri="{FF2B5EF4-FFF2-40B4-BE49-F238E27FC236}">
                  <a16:creationId xmlns:a16="http://schemas.microsoft.com/office/drawing/2014/main" id="{4D772DD9-073C-47A0-ADB9-7D2CFAECF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4">
              <a:extLst>
                <a:ext uri="{FF2B5EF4-FFF2-40B4-BE49-F238E27FC236}">
                  <a16:creationId xmlns:a16="http://schemas.microsoft.com/office/drawing/2014/main" id="{5C0B35F2-7DE3-4A0C-8C50-DA08120AB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5">
              <a:extLst>
                <a:ext uri="{FF2B5EF4-FFF2-40B4-BE49-F238E27FC236}">
                  <a16:creationId xmlns:a16="http://schemas.microsoft.com/office/drawing/2014/main" id="{F14C7442-00C7-49C1-AE8A-A719816AD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6">
              <a:extLst>
                <a:ext uri="{FF2B5EF4-FFF2-40B4-BE49-F238E27FC236}">
                  <a16:creationId xmlns:a16="http://schemas.microsoft.com/office/drawing/2014/main" id="{7CA8A798-2044-4FD0-8CBC-178C1BD8C3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7">
              <a:extLst>
                <a:ext uri="{FF2B5EF4-FFF2-40B4-BE49-F238E27FC236}">
                  <a16:creationId xmlns:a16="http://schemas.microsoft.com/office/drawing/2014/main" id="{6F446AA7-D2E4-4DF2-BB12-AD2DCC8E4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8">
              <a:extLst>
                <a:ext uri="{FF2B5EF4-FFF2-40B4-BE49-F238E27FC236}">
                  <a16:creationId xmlns:a16="http://schemas.microsoft.com/office/drawing/2014/main" id="{C00BD973-DDA6-4969-BFBC-2910297E24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9">
              <a:extLst>
                <a:ext uri="{FF2B5EF4-FFF2-40B4-BE49-F238E27FC236}">
                  <a16:creationId xmlns:a16="http://schemas.microsoft.com/office/drawing/2014/main" id="{05C12429-8F61-4D99-8793-3146BA57C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0">
              <a:extLst>
                <a:ext uri="{FF2B5EF4-FFF2-40B4-BE49-F238E27FC236}">
                  <a16:creationId xmlns:a16="http://schemas.microsoft.com/office/drawing/2014/main" id="{E461EF39-CD5C-4EB8-8D62-9E14932E61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1">
              <a:extLst>
                <a:ext uri="{FF2B5EF4-FFF2-40B4-BE49-F238E27FC236}">
                  <a16:creationId xmlns:a16="http://schemas.microsoft.com/office/drawing/2014/main" id="{93938A9D-031B-498C-AEE7-3D4A64AAD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2">
              <a:extLst>
                <a:ext uri="{FF2B5EF4-FFF2-40B4-BE49-F238E27FC236}">
                  <a16:creationId xmlns:a16="http://schemas.microsoft.com/office/drawing/2014/main" id="{3765635E-E9CA-438E-9AA1-5D5EFD497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Rectangle 33">
              <a:extLst>
                <a:ext uri="{FF2B5EF4-FFF2-40B4-BE49-F238E27FC236}">
                  <a16:creationId xmlns:a16="http://schemas.microsoft.com/office/drawing/2014/main" id="{21546E38-8BDD-49C3-B3AD-D4933FCBC31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9" name="Freeform 34">
              <a:extLst>
                <a:ext uri="{FF2B5EF4-FFF2-40B4-BE49-F238E27FC236}">
                  <a16:creationId xmlns:a16="http://schemas.microsoft.com/office/drawing/2014/main" id="{6D89E49E-3AB6-4DC0-91E7-92EF1C6A87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5">
              <a:extLst>
                <a:ext uri="{FF2B5EF4-FFF2-40B4-BE49-F238E27FC236}">
                  <a16:creationId xmlns:a16="http://schemas.microsoft.com/office/drawing/2014/main" id="{D1303FFC-7F2E-462B-B11D-86F3D81BF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6">
              <a:extLst>
                <a:ext uri="{FF2B5EF4-FFF2-40B4-BE49-F238E27FC236}">
                  <a16:creationId xmlns:a16="http://schemas.microsoft.com/office/drawing/2014/main" id="{DE25E1F8-55DE-4DC5-81A4-37DA75E4E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7">
              <a:extLst>
                <a:ext uri="{FF2B5EF4-FFF2-40B4-BE49-F238E27FC236}">
                  <a16:creationId xmlns:a16="http://schemas.microsoft.com/office/drawing/2014/main" id="{8CDED82A-A993-4523-9441-FCF49CB5D1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8">
              <a:extLst>
                <a:ext uri="{FF2B5EF4-FFF2-40B4-BE49-F238E27FC236}">
                  <a16:creationId xmlns:a16="http://schemas.microsoft.com/office/drawing/2014/main" id="{C1AFE111-B375-493C-A21D-134FCBDB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39">
              <a:extLst>
                <a:ext uri="{FF2B5EF4-FFF2-40B4-BE49-F238E27FC236}">
                  <a16:creationId xmlns:a16="http://schemas.microsoft.com/office/drawing/2014/main" id="{037BF4E5-6D6E-482A-A24A-E320E1D0E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0">
              <a:extLst>
                <a:ext uri="{FF2B5EF4-FFF2-40B4-BE49-F238E27FC236}">
                  <a16:creationId xmlns:a16="http://schemas.microsoft.com/office/drawing/2014/main" id="{38214D87-DD5D-4691-BF55-F270727018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1">
              <a:extLst>
                <a:ext uri="{FF2B5EF4-FFF2-40B4-BE49-F238E27FC236}">
                  <a16:creationId xmlns:a16="http://schemas.microsoft.com/office/drawing/2014/main" id="{6D3FBDE6-C313-4C44-B971-B34635468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2">
              <a:extLst>
                <a:ext uri="{FF2B5EF4-FFF2-40B4-BE49-F238E27FC236}">
                  <a16:creationId xmlns:a16="http://schemas.microsoft.com/office/drawing/2014/main" id="{F528E702-4734-4CAB-97C7-737D868F5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3">
              <a:extLst>
                <a:ext uri="{FF2B5EF4-FFF2-40B4-BE49-F238E27FC236}">
                  <a16:creationId xmlns:a16="http://schemas.microsoft.com/office/drawing/2014/main" id="{88136305-A716-46EA-A45F-7787C694F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4">
              <a:extLst>
                <a:ext uri="{FF2B5EF4-FFF2-40B4-BE49-F238E27FC236}">
                  <a16:creationId xmlns:a16="http://schemas.microsoft.com/office/drawing/2014/main" id="{4187204B-C8DD-44A6-AC1A-F21D18F669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Rectangle 45">
              <a:extLst>
                <a:ext uri="{FF2B5EF4-FFF2-40B4-BE49-F238E27FC236}">
                  <a16:creationId xmlns:a16="http://schemas.microsoft.com/office/drawing/2014/main" id="{6DD06B75-D598-40D9-B8BF-9721316E709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1" name="Freeform 46">
              <a:extLst>
                <a:ext uri="{FF2B5EF4-FFF2-40B4-BE49-F238E27FC236}">
                  <a16:creationId xmlns:a16="http://schemas.microsoft.com/office/drawing/2014/main" id="{E8D513EA-D2F2-4B72-8C9F-0F2ADA523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7">
              <a:extLst>
                <a:ext uri="{FF2B5EF4-FFF2-40B4-BE49-F238E27FC236}">
                  <a16:creationId xmlns:a16="http://schemas.microsoft.com/office/drawing/2014/main" id="{0D147329-C850-46D8-9986-D14AC9140E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48">
              <a:extLst>
                <a:ext uri="{FF2B5EF4-FFF2-40B4-BE49-F238E27FC236}">
                  <a16:creationId xmlns:a16="http://schemas.microsoft.com/office/drawing/2014/main" id="{5573F0D3-BA73-4060-8D3B-07BEC55F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49">
              <a:extLst>
                <a:ext uri="{FF2B5EF4-FFF2-40B4-BE49-F238E27FC236}">
                  <a16:creationId xmlns:a16="http://schemas.microsoft.com/office/drawing/2014/main" id="{5323672F-2475-40AC-8C0F-6CD7324B39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0">
              <a:extLst>
                <a:ext uri="{FF2B5EF4-FFF2-40B4-BE49-F238E27FC236}">
                  <a16:creationId xmlns:a16="http://schemas.microsoft.com/office/drawing/2014/main" id="{7B0EF5E8-887B-446C-9459-0707ECE3D9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1">
              <a:extLst>
                <a:ext uri="{FF2B5EF4-FFF2-40B4-BE49-F238E27FC236}">
                  <a16:creationId xmlns:a16="http://schemas.microsoft.com/office/drawing/2014/main" id="{29BE4652-0F1E-4519-8787-62EBB3D87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2">
              <a:extLst>
                <a:ext uri="{FF2B5EF4-FFF2-40B4-BE49-F238E27FC236}">
                  <a16:creationId xmlns:a16="http://schemas.microsoft.com/office/drawing/2014/main" id="{4A268FBD-6879-416B-8AB0-73BF73637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3">
              <a:extLst>
                <a:ext uri="{FF2B5EF4-FFF2-40B4-BE49-F238E27FC236}">
                  <a16:creationId xmlns:a16="http://schemas.microsoft.com/office/drawing/2014/main" id="{3D986CF2-B129-4550-A27B-8C82C9CAC9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4">
              <a:extLst>
                <a:ext uri="{FF2B5EF4-FFF2-40B4-BE49-F238E27FC236}">
                  <a16:creationId xmlns:a16="http://schemas.microsoft.com/office/drawing/2014/main" id="{E340F934-32AF-4C03-9AFD-1D54DF4C1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5">
              <a:extLst>
                <a:ext uri="{FF2B5EF4-FFF2-40B4-BE49-F238E27FC236}">
                  <a16:creationId xmlns:a16="http://schemas.microsoft.com/office/drawing/2014/main" id="{0D58128A-77AD-4168-874A-4CADD56CC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6">
              <a:extLst>
                <a:ext uri="{FF2B5EF4-FFF2-40B4-BE49-F238E27FC236}">
                  <a16:creationId xmlns:a16="http://schemas.microsoft.com/office/drawing/2014/main" id="{1AA9BAAA-B13C-4A0A-BDED-AF91E06151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7">
              <a:extLst>
                <a:ext uri="{FF2B5EF4-FFF2-40B4-BE49-F238E27FC236}">
                  <a16:creationId xmlns:a16="http://schemas.microsoft.com/office/drawing/2014/main" id="{9FC52BEC-DF15-46FD-9B22-B3CF0A3F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58">
              <a:extLst>
                <a:ext uri="{FF2B5EF4-FFF2-40B4-BE49-F238E27FC236}">
                  <a16:creationId xmlns:a16="http://schemas.microsoft.com/office/drawing/2014/main" id="{95ACC0BA-E65B-447A-B0FE-80BCFF4C3C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597" y="1"/>
            <a:ext cx="7558541" cy="3427413"/>
          </a:xfrm>
          <a:custGeom>
            <a:avLst/>
            <a:gdLst/>
            <a:ahLst/>
            <a:cxnLst/>
            <a:rect l="l" t="t" r="r" b="b"/>
            <a:pathLst>
              <a:path w="7558541" h="3427413">
                <a:moveTo>
                  <a:pt x="0" y="0"/>
                </a:moveTo>
                <a:lnTo>
                  <a:pt x="7558541" y="0"/>
                </a:lnTo>
                <a:lnTo>
                  <a:pt x="7558541" y="3427413"/>
                </a:lnTo>
                <a:lnTo>
                  <a:pt x="0" y="3427413"/>
                </a:lnTo>
                <a:close/>
              </a:path>
            </a:pathLst>
          </a:custGeom>
        </p:spPr>
      </p:pic>
      <p:pic>
        <p:nvPicPr>
          <p:cNvPr id="5" name="Picture 4">
            <a:extLst>
              <a:ext uri="{FF2B5EF4-FFF2-40B4-BE49-F238E27FC236}">
                <a16:creationId xmlns:a16="http://schemas.microsoft.com/office/drawing/2014/main" id="{32E21A35-A581-44A1-A505-E8AFC200B6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97" y="3427414"/>
            <a:ext cx="7558541" cy="3430587"/>
          </a:xfrm>
          <a:custGeom>
            <a:avLst/>
            <a:gdLst/>
            <a:ahLst/>
            <a:cxnLst/>
            <a:rect l="l" t="t" r="r" b="b"/>
            <a:pathLst>
              <a:path w="7558541" h="3430587">
                <a:moveTo>
                  <a:pt x="0" y="0"/>
                </a:moveTo>
                <a:lnTo>
                  <a:pt x="7558541" y="0"/>
                </a:lnTo>
                <a:lnTo>
                  <a:pt x="7558541" y="3430587"/>
                </a:lnTo>
                <a:lnTo>
                  <a:pt x="0" y="3430587"/>
                </a:lnTo>
                <a:close/>
              </a:path>
            </a:pathLst>
          </a:cu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8249021" y="1658143"/>
            <a:ext cx="2948240" cy="3541714"/>
          </a:xfrm>
        </p:spPr>
        <p:txBody>
          <a:bodyPr>
            <a:normAutofit/>
          </a:bodyPr>
          <a:lstStyle/>
          <a:p>
            <a:pPr marL="0" indent="0">
              <a:buNone/>
            </a:pPr>
            <a:endParaRPr lang="en-US" sz="1800" dirty="0"/>
          </a:p>
          <a:p>
            <a:pPr marL="0" indent="0">
              <a:buNone/>
            </a:pPr>
            <a:r>
              <a:rPr lang="en-US" sz="7500" dirty="0"/>
              <a:t>Door Prizes</a:t>
            </a:r>
          </a:p>
        </p:txBody>
      </p:sp>
      <p:cxnSp>
        <p:nvCxnSpPr>
          <p:cNvPr id="75" name="Straight Connector 74">
            <a:extLst>
              <a:ext uri="{FF2B5EF4-FFF2-40B4-BE49-F238E27FC236}">
                <a16:creationId xmlns:a16="http://schemas.microsoft.com/office/drawing/2014/main" id="{79CECD47-BAAC-4DB7-9799-B92EA5BDB5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895"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7" name="Straight Connector 76">
            <a:extLst>
              <a:ext uri="{FF2B5EF4-FFF2-40B4-BE49-F238E27FC236}">
                <a16:creationId xmlns:a16="http://schemas.microsoft.com/office/drawing/2014/main" id="{42B5FFEC-000D-4A6E-A8E7-0549AD40B5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7558541"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4115787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1488831"/>
            <a:ext cx="4135561" cy="4082164"/>
          </a:xfrm>
        </p:spPr>
        <p:txBody>
          <a:bodyPr>
            <a:noAutofit/>
          </a:bodyPr>
          <a:lstStyle/>
          <a:p>
            <a:r>
              <a:rPr lang="en-US" sz="4000" dirty="0"/>
              <a:t>Kiwanis International Trustee</a:t>
            </a:r>
          </a:p>
          <a:p>
            <a:r>
              <a:rPr lang="en-US" sz="4000" dirty="0"/>
              <a:t>Board Counselor to the Capital District</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9" y="915632"/>
            <a:ext cx="6752461" cy="819383"/>
          </a:xfrm>
        </p:spPr>
        <p:txBody>
          <a:bodyPr anchor="b">
            <a:normAutofit/>
          </a:bodyPr>
          <a:lstStyle/>
          <a:p>
            <a:pPr algn="ctr"/>
            <a:r>
              <a:rPr lang="en-US" sz="4000" b="1" dirty="0">
                <a:solidFill>
                  <a:schemeClr val="bg2"/>
                </a:solidFill>
              </a:rPr>
              <a:t>Closing Keynote Speaker</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875617" y="1586354"/>
            <a:ext cx="6752461"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00B0F0"/>
                </a:solidFill>
              </a:rPr>
              <a:t>Katrina Jones Baranko</a:t>
            </a:r>
          </a:p>
        </p:txBody>
      </p:sp>
      <p:sp>
        <p:nvSpPr>
          <p:cNvPr id="8" name="Title 1">
            <a:extLst>
              <a:ext uri="{FF2B5EF4-FFF2-40B4-BE49-F238E27FC236}">
                <a16:creationId xmlns:a16="http://schemas.microsoft.com/office/drawing/2014/main" id="{CE5BE6D9-9ADB-4C09-9AFD-B7A2A0973567}"/>
              </a:ext>
            </a:extLst>
          </p:cNvPr>
          <p:cNvSpPr txBox="1">
            <a:spLocks/>
          </p:cNvSpPr>
          <p:nvPr/>
        </p:nvSpPr>
        <p:spPr>
          <a:xfrm>
            <a:off x="4104014" y="2774343"/>
            <a:ext cx="3246355" cy="167792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dirty="0">
                <a:solidFill>
                  <a:schemeClr val="bg2"/>
                </a:solidFill>
              </a:rPr>
              <a:t>A Look Into the </a:t>
            </a:r>
          </a:p>
          <a:p>
            <a:pPr algn="ctr"/>
            <a:r>
              <a:rPr lang="en-US" sz="4000" b="1" dirty="0">
                <a:solidFill>
                  <a:schemeClr val="bg2"/>
                </a:solidFill>
              </a:rPr>
              <a:t>Future</a:t>
            </a:r>
          </a:p>
        </p:txBody>
      </p:sp>
      <p:pic>
        <p:nvPicPr>
          <p:cNvPr id="6" name="Picture 5">
            <a:extLst>
              <a:ext uri="{FF2B5EF4-FFF2-40B4-BE49-F238E27FC236}">
                <a16:creationId xmlns:a16="http://schemas.microsoft.com/office/drawing/2014/main" id="{7D7BD362-30E7-4F4D-BF3C-7CD6A1769486}"/>
              </a:ext>
            </a:extLst>
          </p:cNvPr>
          <p:cNvPicPr>
            <a:picLocks noChangeAspect="1"/>
          </p:cNvPicPr>
          <p:nvPr/>
        </p:nvPicPr>
        <p:blipFill>
          <a:blip r:embed="rId4"/>
          <a:stretch>
            <a:fillRect/>
          </a:stretch>
        </p:blipFill>
        <p:spPr>
          <a:xfrm>
            <a:off x="1534911" y="2723478"/>
            <a:ext cx="2368062" cy="3001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1268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p:txBody>
          <a:bodyPr>
            <a:normAutofit/>
          </a:bodyPr>
          <a:lstStyle/>
          <a:p>
            <a:r>
              <a:rPr lang="en-US" sz="4400" b="1" dirty="0"/>
              <a:t>WRAP UP</a:t>
            </a:r>
          </a:p>
        </p:txBody>
      </p:sp>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1141412" y="1758462"/>
            <a:ext cx="10640280" cy="4032739"/>
          </a:xfrm>
        </p:spPr>
        <p:txBody>
          <a:bodyPr>
            <a:noAutofit/>
          </a:bodyPr>
          <a:lstStyle/>
          <a:p>
            <a:r>
              <a:rPr lang="en-US" sz="4000" dirty="0"/>
              <a:t>A BIG </a:t>
            </a:r>
            <a:r>
              <a:rPr lang="en-US" sz="4000" u="sng" dirty="0"/>
              <a:t>THANK YOU</a:t>
            </a:r>
            <a:r>
              <a:rPr lang="en-US" sz="4000" dirty="0"/>
              <a:t> Presenters, Attendees, the Conference Committee &amp; Clubs/Divisions that donated door prizes</a:t>
            </a:r>
          </a:p>
          <a:p>
            <a:r>
              <a:rPr lang="en-US" sz="4000" dirty="0"/>
              <a:t>All presentations have been recorded and will be placed on our Capital District Site</a:t>
            </a:r>
          </a:p>
          <a:p>
            <a:r>
              <a:rPr lang="en-US" sz="4000" dirty="0"/>
              <a:t>FINAL Door Prizes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spTree>
    <p:extLst>
      <p:ext uri="{BB962C8B-B14F-4D97-AF65-F5344CB8AC3E}">
        <p14:creationId xmlns:p14="http://schemas.microsoft.com/office/powerpoint/2010/main" val="248603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6569957" y="618518"/>
            <a:ext cx="4747088" cy="1478570"/>
          </a:xfrm>
        </p:spPr>
        <p:txBody>
          <a:bodyPr>
            <a:normAutofit/>
          </a:bodyPr>
          <a:lstStyle/>
          <a:p>
            <a:r>
              <a:rPr lang="en-US" b="1" dirty="0"/>
              <a:t>Door Prizes</a:t>
            </a:r>
          </a:p>
        </p:txBody>
      </p:sp>
      <p:sp>
        <p:nvSpPr>
          <p:cNvPr id="11" name="Round Diagonal Corner Rectangle 9">
            <a:extLst>
              <a:ext uri="{FF2B5EF4-FFF2-40B4-BE49-F238E27FC236}">
                <a16:creationId xmlns:a16="http://schemas.microsoft.com/office/drawing/2014/main" id="{A3D1FEF8-5149-4AC1-8D77-B256637FB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13E6C4-D71F-42F5-8FFF-9E8AE93B8B74}"/>
              </a:ext>
            </a:extLst>
          </p:cNvPr>
          <p:cNvPicPr>
            <a:picLocks noChangeAspect="1"/>
          </p:cNvPicPr>
          <p:nvPr/>
        </p:nvPicPr>
        <p:blipFill>
          <a:blip r:embed="rId3"/>
          <a:stretch>
            <a:fillRect/>
          </a:stretch>
        </p:blipFill>
        <p:spPr>
          <a:xfrm>
            <a:off x="1842920" y="1147146"/>
            <a:ext cx="3187718" cy="2201590"/>
          </a:xfrm>
          <a:prstGeom prst="rect">
            <a:avLst/>
          </a:prstGeom>
        </p:spPr>
      </p:pic>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988" y="3773923"/>
            <a:ext cx="4635583" cy="1680398"/>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6569957" y="1606062"/>
            <a:ext cx="4747087" cy="4185139"/>
          </a:xfrm>
        </p:spPr>
        <p:txBody>
          <a:bodyPr>
            <a:normAutofit/>
          </a:bodyPr>
          <a:lstStyle/>
          <a:p>
            <a:r>
              <a:rPr lang="en-US" dirty="0"/>
              <a:t>Drawings will happen after every Speaker</a:t>
            </a:r>
          </a:p>
          <a:p>
            <a:r>
              <a:rPr lang="en-US" dirty="0"/>
              <a:t>All Prizes donated by our Amazing LTGs and Clubs (Thank You!!)</a:t>
            </a:r>
          </a:p>
          <a:p>
            <a:r>
              <a:rPr lang="en-US" dirty="0"/>
              <a:t>If you registered, you are eligible &amp; we have your information</a:t>
            </a:r>
          </a:p>
          <a:p>
            <a:r>
              <a:rPr lang="en-US" dirty="0"/>
              <a:t>Prizes emailed or mailed</a:t>
            </a:r>
          </a:p>
          <a:p>
            <a:r>
              <a:rPr lang="en-US" dirty="0"/>
              <a:t>You may celebrate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514009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633046" y="1758462"/>
            <a:ext cx="11148646" cy="4032739"/>
          </a:xfrm>
        </p:spPr>
        <p:txBody>
          <a:bodyPr>
            <a:noAutofit/>
          </a:bodyPr>
          <a:lstStyle/>
          <a:p>
            <a:pPr marL="0" indent="0">
              <a:buNone/>
            </a:pPr>
            <a:endParaRPr lang="en-US" sz="4000" dirty="0"/>
          </a:p>
          <a:p>
            <a:pPr marL="0" indent="0" algn="ctr">
              <a:buNone/>
            </a:pPr>
            <a:r>
              <a:rPr lang="en-US" sz="8000" dirty="0"/>
              <a:t>Grand Finale of Door Prizes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pic>
        <p:nvPicPr>
          <p:cNvPr id="5" name="Picture 4">
            <a:extLst>
              <a:ext uri="{FF2B5EF4-FFF2-40B4-BE49-F238E27FC236}">
                <a16:creationId xmlns:a16="http://schemas.microsoft.com/office/drawing/2014/main" id="{5664909E-DB42-4996-B79F-2EC85429D9FB}"/>
              </a:ext>
            </a:extLst>
          </p:cNvPr>
          <p:cNvPicPr>
            <a:picLocks noChangeAspect="1"/>
          </p:cNvPicPr>
          <p:nvPr/>
        </p:nvPicPr>
        <p:blipFill>
          <a:blip r:embed="rId3"/>
          <a:stretch>
            <a:fillRect/>
          </a:stretch>
        </p:blipFill>
        <p:spPr>
          <a:xfrm>
            <a:off x="1678440" y="505904"/>
            <a:ext cx="3609975" cy="1857375"/>
          </a:xfrm>
          <a:prstGeom prst="rect">
            <a:avLst/>
          </a:prstGeom>
        </p:spPr>
      </p:pic>
      <p:pic>
        <p:nvPicPr>
          <p:cNvPr id="7" name="Picture 6">
            <a:extLst>
              <a:ext uri="{FF2B5EF4-FFF2-40B4-BE49-F238E27FC236}">
                <a16:creationId xmlns:a16="http://schemas.microsoft.com/office/drawing/2014/main" id="{AFFEB0B6-CEAB-47BB-9319-DBBF9A30A53D}"/>
              </a:ext>
            </a:extLst>
          </p:cNvPr>
          <p:cNvPicPr>
            <a:picLocks noChangeAspect="1"/>
          </p:cNvPicPr>
          <p:nvPr/>
        </p:nvPicPr>
        <p:blipFill>
          <a:blip r:embed="rId4"/>
          <a:stretch>
            <a:fillRect/>
          </a:stretch>
        </p:blipFill>
        <p:spPr>
          <a:xfrm>
            <a:off x="8131626" y="4746266"/>
            <a:ext cx="3200400" cy="1724025"/>
          </a:xfrm>
          <a:prstGeom prst="rect">
            <a:avLst/>
          </a:prstGeom>
        </p:spPr>
      </p:pic>
    </p:spTree>
    <p:extLst>
      <p:ext uri="{BB962C8B-B14F-4D97-AF65-F5344CB8AC3E}">
        <p14:creationId xmlns:p14="http://schemas.microsoft.com/office/powerpoint/2010/main" val="243471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66AC9C-D735-4414-B67F-7CCDE7194399}"/>
              </a:ext>
            </a:extLst>
          </p:cNvPr>
          <p:cNvPicPr>
            <a:picLocks noChangeAspect="1"/>
          </p:cNvPicPr>
          <p:nvPr/>
        </p:nvPicPr>
        <p:blipFill>
          <a:blip r:embed="rId3"/>
          <a:stretch>
            <a:fillRect/>
          </a:stretch>
        </p:blipFill>
        <p:spPr>
          <a:xfrm>
            <a:off x="2688015" y="2788985"/>
            <a:ext cx="2974328" cy="2990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0763" y="268960"/>
            <a:ext cx="2974328" cy="1078193"/>
          </a:xfrm>
          <a:prstGeom prst="rect">
            <a:avLst/>
          </a:prstGeom>
        </p:spPr>
      </p:pic>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7704747" y="2253363"/>
            <a:ext cx="4135561" cy="3317632"/>
          </a:xfrm>
        </p:spPr>
        <p:txBody>
          <a:bodyPr>
            <a:noAutofit/>
          </a:bodyPr>
          <a:lstStyle/>
          <a:p>
            <a:pPr marL="0" indent="0">
              <a:buNone/>
            </a:pPr>
            <a:r>
              <a:rPr lang="en-US" sz="4000" dirty="0"/>
              <a:t>Superintendent of Middlesex County Public Schools</a:t>
            </a:r>
          </a:p>
        </p:txBody>
      </p:sp>
      <p:sp>
        <p:nvSpPr>
          <p:cNvPr id="2" name="Title 1">
            <a:extLst>
              <a:ext uri="{FF2B5EF4-FFF2-40B4-BE49-F238E27FC236}">
                <a16:creationId xmlns:a16="http://schemas.microsoft.com/office/drawing/2014/main" id="{5B4A8C7D-21CE-499D-AEF6-110BAE3EF7D1}"/>
              </a:ext>
            </a:extLst>
          </p:cNvPr>
          <p:cNvSpPr>
            <a:spLocks noGrp="1"/>
          </p:cNvSpPr>
          <p:nvPr>
            <p:ph type="title"/>
          </p:nvPr>
        </p:nvSpPr>
        <p:spPr>
          <a:xfrm>
            <a:off x="798949" y="915632"/>
            <a:ext cx="6752461" cy="819383"/>
          </a:xfrm>
        </p:spPr>
        <p:txBody>
          <a:bodyPr anchor="b">
            <a:normAutofit/>
          </a:bodyPr>
          <a:lstStyle/>
          <a:p>
            <a:pPr algn="ctr"/>
            <a:r>
              <a:rPr lang="en-US" sz="4000" b="1" dirty="0">
                <a:solidFill>
                  <a:schemeClr val="bg2"/>
                </a:solidFill>
              </a:rPr>
              <a:t>Opening Keynote Speaker</a:t>
            </a:r>
          </a:p>
        </p:txBody>
      </p:sp>
      <p:sp>
        <p:nvSpPr>
          <p:cNvPr id="13" name="Content Placeholder 2">
            <a:extLst>
              <a:ext uri="{FF2B5EF4-FFF2-40B4-BE49-F238E27FC236}">
                <a16:creationId xmlns:a16="http://schemas.microsoft.com/office/drawing/2014/main" id="{CD9F0AA2-EF87-4DF2-8B89-BD5F6602E80C}"/>
              </a:ext>
            </a:extLst>
          </p:cNvPr>
          <p:cNvSpPr txBox="1">
            <a:spLocks/>
          </p:cNvSpPr>
          <p:nvPr/>
        </p:nvSpPr>
        <p:spPr>
          <a:xfrm>
            <a:off x="2534677" y="1706627"/>
            <a:ext cx="3281004" cy="81938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00B0F0"/>
                </a:solidFill>
              </a:rPr>
              <a:t>Dr. Peter Gretz</a:t>
            </a:r>
          </a:p>
        </p:txBody>
      </p:sp>
    </p:spTree>
    <p:extLst>
      <p:ext uri="{BB962C8B-B14F-4D97-AF65-F5344CB8AC3E}">
        <p14:creationId xmlns:p14="http://schemas.microsoft.com/office/powerpoint/2010/main" val="157080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64E52-CAF1-43F6-A5BC-F805CE8F791A}"/>
              </a:ext>
            </a:extLst>
          </p:cNvPr>
          <p:cNvSpPr>
            <a:spLocks noGrp="1"/>
          </p:cNvSpPr>
          <p:nvPr>
            <p:ph idx="1"/>
          </p:nvPr>
        </p:nvSpPr>
        <p:spPr>
          <a:xfrm>
            <a:off x="633046" y="1758462"/>
            <a:ext cx="8086411" cy="4032739"/>
          </a:xfrm>
        </p:spPr>
        <p:txBody>
          <a:bodyPr>
            <a:noAutofit/>
          </a:bodyPr>
          <a:lstStyle/>
          <a:p>
            <a:pPr marL="0" indent="0">
              <a:buNone/>
            </a:pPr>
            <a:endParaRPr lang="en-US" sz="4000" dirty="0"/>
          </a:p>
          <a:p>
            <a:pPr marL="0" indent="0" algn="ctr">
              <a:buNone/>
            </a:pPr>
            <a:r>
              <a:rPr lang="en-US" sz="8000" dirty="0"/>
              <a:t>Door Prizes</a:t>
            </a:r>
          </a:p>
        </p:txBody>
      </p:sp>
      <p:pic>
        <p:nvPicPr>
          <p:cNvPr id="4" name="Picture 3" descr="Graphical user interface, text, website&#10;&#10;Description automatically generated">
            <a:extLst>
              <a:ext uri="{FF2B5EF4-FFF2-40B4-BE49-F238E27FC236}">
                <a16:creationId xmlns:a16="http://schemas.microsoft.com/office/drawing/2014/main" id="{D6F018D6-261E-45E8-A801-4C38E8F01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8684" y="157664"/>
            <a:ext cx="2542643" cy="921708"/>
          </a:xfrm>
          <a:prstGeom prst="rect">
            <a:avLst/>
          </a:prstGeom>
        </p:spPr>
      </p:pic>
      <p:pic>
        <p:nvPicPr>
          <p:cNvPr id="8" name="Picture 7">
            <a:extLst>
              <a:ext uri="{FF2B5EF4-FFF2-40B4-BE49-F238E27FC236}">
                <a16:creationId xmlns:a16="http://schemas.microsoft.com/office/drawing/2014/main" id="{4889BAF5-4C30-4F9A-958D-546217F9A6B7}"/>
              </a:ext>
            </a:extLst>
          </p:cNvPr>
          <p:cNvPicPr>
            <a:picLocks noChangeAspect="1"/>
          </p:cNvPicPr>
          <p:nvPr/>
        </p:nvPicPr>
        <p:blipFill>
          <a:blip r:embed="rId3"/>
          <a:stretch>
            <a:fillRect/>
          </a:stretch>
        </p:blipFill>
        <p:spPr>
          <a:xfrm>
            <a:off x="2038716" y="677374"/>
            <a:ext cx="1971675" cy="2162175"/>
          </a:xfrm>
          <a:prstGeom prst="rect">
            <a:avLst/>
          </a:prstGeom>
        </p:spPr>
      </p:pic>
      <p:pic>
        <p:nvPicPr>
          <p:cNvPr id="10" name="Picture 9">
            <a:extLst>
              <a:ext uri="{FF2B5EF4-FFF2-40B4-BE49-F238E27FC236}">
                <a16:creationId xmlns:a16="http://schemas.microsoft.com/office/drawing/2014/main" id="{9737C434-8CD4-4BBB-AE59-4A4CB2A65C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693531" y="1398814"/>
            <a:ext cx="3810000" cy="3238500"/>
          </a:xfrm>
          <a:prstGeom prst="rect">
            <a:avLst/>
          </a:prstGeom>
        </p:spPr>
      </p:pic>
      <p:pic>
        <p:nvPicPr>
          <p:cNvPr id="12" name="Picture 11">
            <a:extLst>
              <a:ext uri="{FF2B5EF4-FFF2-40B4-BE49-F238E27FC236}">
                <a16:creationId xmlns:a16="http://schemas.microsoft.com/office/drawing/2014/main" id="{6230D5DE-B6AD-4C8F-B1AF-69F0FE7DD009}"/>
              </a:ext>
            </a:extLst>
          </p:cNvPr>
          <p:cNvPicPr>
            <a:picLocks noChangeAspect="1"/>
          </p:cNvPicPr>
          <p:nvPr/>
        </p:nvPicPr>
        <p:blipFill>
          <a:blip r:embed="rId5"/>
          <a:stretch>
            <a:fillRect/>
          </a:stretch>
        </p:blipFill>
        <p:spPr>
          <a:xfrm>
            <a:off x="3147488" y="4735024"/>
            <a:ext cx="3057525" cy="1819275"/>
          </a:xfrm>
          <a:prstGeom prst="rect">
            <a:avLst/>
          </a:prstGeom>
        </p:spPr>
      </p:pic>
    </p:spTree>
    <p:extLst>
      <p:ext uri="{BB962C8B-B14F-4D97-AF65-F5344CB8AC3E}">
        <p14:creationId xmlns:p14="http://schemas.microsoft.com/office/powerpoint/2010/main" val="35774721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plate">
  <a:themeElements>
    <a:clrScheme name="template 4">
      <a:dk1>
        <a:srgbClr val="5F5F5F"/>
      </a:dk1>
      <a:lt1>
        <a:srgbClr val="FFFFFF"/>
      </a:lt1>
      <a:dk2>
        <a:srgbClr val="006600"/>
      </a:dk2>
      <a:lt2>
        <a:srgbClr val="4B834D"/>
      </a:lt2>
      <a:accent1>
        <a:srgbClr val="339966"/>
      </a:accent1>
      <a:accent2>
        <a:srgbClr val="64C32F"/>
      </a:accent2>
      <a:accent3>
        <a:srgbClr val="FFFFFF"/>
      </a:accent3>
      <a:accent4>
        <a:srgbClr val="505050"/>
      </a:accent4>
      <a:accent5>
        <a:srgbClr val="ADCAB8"/>
      </a:accent5>
      <a:accent6>
        <a:srgbClr val="5AB02A"/>
      </a:accent6>
      <a:hlink>
        <a:srgbClr val="96D175"/>
      </a:hlink>
      <a:folHlink>
        <a:srgbClr val="DDDD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TotalTime>
  <Words>1910</Words>
  <Application>Microsoft Macintosh PowerPoint</Application>
  <PresentationFormat>Widescreen</PresentationFormat>
  <Paragraphs>334</Paragraphs>
  <Slides>70</Slides>
  <Notes>18</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70</vt:i4>
      </vt:variant>
    </vt:vector>
  </HeadingPairs>
  <TitlesOfParts>
    <vt:vector size="93" baseType="lpstr">
      <vt:lpstr>Aharoni</vt:lpstr>
      <vt:lpstr>Arial</vt:lpstr>
      <vt:lpstr>Bahnschrift SemiBold</vt:lpstr>
      <vt:lpstr>Calibri</vt:lpstr>
      <vt:lpstr>Calibri Light</vt:lpstr>
      <vt:lpstr>Cooper Black</vt:lpstr>
      <vt:lpstr>Courier New</vt:lpstr>
      <vt:lpstr>Dancing Script</vt:lpstr>
      <vt:lpstr>Harlow Solid Italic</vt:lpstr>
      <vt:lpstr>Lobster</vt:lpstr>
      <vt:lpstr>Lora</vt:lpstr>
      <vt:lpstr>Merriweather</vt:lpstr>
      <vt:lpstr>Noto Sans Symbols</vt:lpstr>
      <vt:lpstr>Playfair Display</vt:lpstr>
      <vt:lpstr>Times New Roman</vt:lpstr>
      <vt:lpstr>Trebuchet MS</vt:lpstr>
      <vt:lpstr>Tw Cen MT</vt:lpstr>
      <vt:lpstr>Verdana</vt:lpstr>
      <vt:lpstr>Wingdings</vt:lpstr>
      <vt:lpstr>Circuit</vt:lpstr>
      <vt:lpstr>template</vt:lpstr>
      <vt:lpstr>Kiwanis PPT Template</vt:lpstr>
      <vt:lpstr>Office Theme</vt:lpstr>
      <vt:lpstr>PowerPoint Presentation</vt:lpstr>
      <vt:lpstr>Welcome &amp; Ground Rules</vt:lpstr>
      <vt:lpstr>State of the DISTRICT</vt:lpstr>
      <vt:lpstr>PowerPoint Presentation</vt:lpstr>
      <vt:lpstr>Agenda</vt:lpstr>
      <vt:lpstr>Our Mission  Kiwanis is a global organization of volunteers dedicated to improving the world one child and one community at a time.</vt:lpstr>
      <vt:lpstr>Door Prizes</vt:lpstr>
      <vt:lpstr>Opening Keynote Speaker</vt:lpstr>
      <vt:lpstr>PowerPoint Presentation</vt:lpstr>
      <vt:lpstr>Kiwanis is a Global Organization</vt:lpstr>
      <vt:lpstr>PowerPoint Presentation</vt:lpstr>
      <vt:lpstr>Of Volunteers</vt:lpstr>
      <vt:lpstr>Kiwanis – A Global Organization of Volunteers</vt:lpstr>
      <vt:lpstr>Mike Rock – Kiwanis Club of Williamsburg</vt:lpstr>
      <vt:lpstr>Jack Hassman – Kiwanis Club of Bridgeville</vt:lpstr>
      <vt:lpstr>Michelle Yuth - Kiwanis Next Generation e-Club</vt:lpstr>
      <vt:lpstr>Questions?</vt:lpstr>
      <vt:lpstr>PowerPoint Presentation</vt:lpstr>
      <vt:lpstr>Commercial</vt:lpstr>
      <vt:lpstr>Kiwanis Centennial Playground August 30, 2020</vt:lpstr>
      <vt:lpstr>Four years of planning, fundraising, spreading the word and gathering support led to…</vt:lpstr>
      <vt:lpstr>Support was community-wide and extended beyond Roanoke! Thank you!</vt:lpstr>
      <vt:lpstr>From dream to reality because a community  came together! Police recruits on mulching day; plaque and bricks honor donors</vt:lpstr>
      <vt:lpstr>Mulching day transitioned to ribbon cutting and giving the gift of play!</vt:lpstr>
      <vt:lpstr>Inclusivity so all may play! Braille panel Harnessed swing, Merry Go All, Sensory panel</vt:lpstr>
      <vt:lpstr>The Fun Begins! Families Gather, Kids Play, Kiwanians Help Children in Need</vt:lpstr>
      <vt:lpstr>Dedicated to Improving the World </vt:lpstr>
      <vt:lpstr>PowerPoint Presentation</vt:lpstr>
      <vt:lpstr>One Child</vt:lpstr>
      <vt:lpstr>PowerPoint Presentation</vt:lpstr>
      <vt:lpstr>And One Community</vt:lpstr>
      <vt:lpstr>AND ONE COMMUNITY</vt:lpstr>
      <vt:lpstr>We are ONE KIWANIS COMMUNITY</vt:lpstr>
      <vt:lpstr>What is D, E and I? </vt:lpstr>
      <vt:lpstr>What is happening?</vt:lpstr>
      <vt:lpstr>How are our Clubs Functioning?</vt:lpstr>
      <vt:lpstr>Our Goal:   </vt:lpstr>
      <vt:lpstr>PowerPoint Presentation</vt:lpstr>
      <vt:lpstr>PowerPoint Presentation</vt:lpstr>
      <vt:lpstr>At A Time</vt:lpstr>
      <vt:lpstr>Kar-Wanis  </vt:lpstr>
      <vt:lpstr>What is A Car Show?  Essentially – Beauty Pageant for Cars</vt:lpstr>
      <vt:lpstr>Start Your Engines!</vt:lpstr>
      <vt:lpstr>Creation of Kar-Wanis</vt:lpstr>
      <vt:lpstr>Why Kar-wanis Works</vt:lpstr>
      <vt:lpstr>Christine Johnson 732-580-4074</vt:lpstr>
      <vt:lpstr>PowerPoint Presentation</vt:lpstr>
      <vt:lpstr>PowerPoint Presentation</vt:lpstr>
      <vt:lpstr>Spiritual and Human Values Fellowship</vt:lpstr>
      <vt:lpstr>In Remembrance</vt:lpstr>
      <vt:lpstr>It starts with “One Hello”</vt:lpstr>
      <vt:lpstr>PowerPoint Presentation</vt:lpstr>
      <vt:lpstr>PowerPoint Presentation</vt:lpstr>
      <vt:lpstr>PowerPoint Presentation</vt:lpstr>
      <vt:lpstr>PowerPoint Presentation</vt:lpstr>
      <vt:lpstr>~LEGION OF HONOR ~</vt:lpstr>
      <vt:lpstr>LEGION OF HONOR 25+ Yrs</vt:lpstr>
      <vt:lpstr>LEGION OF HONOR 35+ Yrs</vt:lpstr>
      <vt:lpstr>LEGION OF HONOR 45+ Yrs</vt:lpstr>
      <vt:lpstr>LEGION OF HONOR 55+ Yrs</vt:lpstr>
      <vt:lpstr>Capital District Leadership- Past Lt. Governors</vt:lpstr>
      <vt:lpstr>Capital District Leadership- District Chairs</vt:lpstr>
      <vt:lpstr>First Ladies of Capital District</vt:lpstr>
      <vt:lpstr>Capital District …...together we make a family</vt:lpstr>
      <vt:lpstr>State of the DISTRICT</vt:lpstr>
      <vt:lpstr>Governor-Elect  candidate REMARKS</vt:lpstr>
      <vt:lpstr>PowerPoint Presentation</vt:lpstr>
      <vt:lpstr>Closing Keynote Speaker</vt:lpstr>
      <vt:lpstr>WRAP UP</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Latchaw</dc:creator>
  <cp:lastModifiedBy>Jeffrey Wolff</cp:lastModifiedBy>
  <cp:revision>20</cp:revision>
  <dcterms:created xsi:type="dcterms:W3CDTF">2021-03-05T22:20:07Z</dcterms:created>
  <dcterms:modified xsi:type="dcterms:W3CDTF">2021-03-07T14:59:56Z</dcterms:modified>
</cp:coreProperties>
</file>